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71" r:id="rId5"/>
    <p:sldId id="272" r:id="rId6"/>
    <p:sldId id="259" r:id="rId7"/>
    <p:sldId id="258" r:id="rId8"/>
    <p:sldId id="267" r:id="rId9"/>
    <p:sldId id="265" r:id="rId10"/>
    <p:sldId id="270" r:id="rId11"/>
    <p:sldId id="266" r:id="rId12"/>
    <p:sldId id="261" r:id="rId13"/>
    <p:sldId id="264" r:id="rId14"/>
    <p:sldId id="268" r:id="rId15"/>
    <p:sldId id="256" r:id="rId16"/>
    <p:sldId id="273" r:id="rId17"/>
    <p:sldId id="274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8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7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9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6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6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8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3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0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10B3-102D-4C89-A70E-EBB794779B06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B731-4EC3-45B8-95CA-5BEDAAFD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6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c-eseur.ru/services/seminar-1-teacher/" TargetMode="External"/><Relationship Id="rId2" Type="http://schemas.openxmlformats.org/officeDocument/2006/relationships/hyperlink" Target="https://ec-eseur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67744"/>
            <a:ext cx="7772400" cy="24574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Всероссийская Олимпиада педагогов начальной школы «Мой первый учитель» как форма повышения квалификации учителей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22413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Ведущая – Ольга Ивановна </a:t>
            </a:r>
            <a:r>
              <a:rPr lang="ru-RU" b="1" dirty="0" err="1" smtClean="0">
                <a:solidFill>
                  <a:schemeClr val="tx1"/>
                </a:solidFill>
              </a:rPr>
              <a:t>Ключко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доктор философских наук, профессор МГПУ, председатель жюри Олимпиады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22" y="13165"/>
            <a:ext cx="2267744" cy="2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Нет описания фот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080"/>
            <a:ext cx="2448272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4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Победители 2019 - </a:t>
            </a:r>
            <a:r>
              <a:rPr lang="ru-RU" sz="2400" b="1" dirty="0" smtClean="0"/>
              <a:t>Анна Данилова </a:t>
            </a:r>
            <a:r>
              <a:rPr lang="ru-RU" sz="2400" dirty="0" smtClean="0"/>
              <a:t>(Архангельская область), </a:t>
            </a:r>
            <a:r>
              <a:rPr lang="ru-RU" sz="2400" b="1" dirty="0" smtClean="0"/>
              <a:t>Елена Кузнецова </a:t>
            </a:r>
            <a:r>
              <a:rPr lang="ru-RU" sz="2400" dirty="0" smtClean="0"/>
              <a:t>(Орловская область), </a:t>
            </a:r>
            <a:r>
              <a:rPr lang="ru-RU" sz="2400" b="1" dirty="0" smtClean="0"/>
              <a:t>Дарья </a:t>
            </a:r>
            <a:r>
              <a:rPr lang="ru-RU" sz="2400" b="1" dirty="0" err="1" smtClean="0"/>
              <a:t>Пеняскина</a:t>
            </a:r>
            <a:r>
              <a:rPr lang="ru-RU" sz="2400" b="1" dirty="0" smtClean="0"/>
              <a:t> </a:t>
            </a:r>
            <a:r>
              <a:rPr lang="ru-RU" sz="2400" dirty="0" smtClean="0"/>
              <a:t>(Тамбовская область) и участники финала (Санкт-Петербург)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/>
          <a:stretch/>
        </p:blipFill>
        <p:spPr bwMode="auto">
          <a:xfrm>
            <a:off x="755576" y="1408148"/>
            <a:ext cx="7709216" cy="53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37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Победители 2018 и 2019 гг. вошли в состав оргкомитета </a:t>
            </a:r>
            <a:r>
              <a:rPr lang="ru-RU" dirty="0" smtClean="0"/>
              <a:t> Олимпиады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3"/>
          <a:stretch/>
        </p:blipFill>
        <p:spPr bwMode="auto">
          <a:xfrm>
            <a:off x="0" y="1772816"/>
            <a:ext cx="8849355" cy="414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8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Impact" panose="020B0806030902050204" pitchFamily="34" charset="0"/>
              </a:rPr>
              <a:t>Мой первый учитель - 2020</a:t>
            </a:r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1412777"/>
            <a:ext cx="9169152" cy="53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7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ПОВЫШЕНИЕ КВАЛИФИКАЦИИ в рамках ОЛИМПИАДЫ-2020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«Инновационные подходы реализации требований ФГОС НОО в опыте участников Всероссийской олимпиады педагогов начальной школы «Мой первый учитель»</a:t>
            </a: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sz="2800" dirty="0" smtClean="0"/>
              <a:t>Удостоверение о повышении квалификации, </a:t>
            </a:r>
            <a:r>
              <a:rPr lang="ru-RU" sz="2800" dirty="0" smtClean="0"/>
              <a:t>24 часа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2600" dirty="0" smtClean="0"/>
              <a:t>Учебный центр Общероссийского Профсоюза образования </a:t>
            </a:r>
            <a:r>
              <a:rPr lang="ru-RU" sz="2600" dirty="0" smtClean="0">
                <a:hlinkClick r:id="rId2"/>
              </a:rPr>
              <a:t>https://ec-eseur.ru</a:t>
            </a:r>
            <a:r>
              <a:rPr lang="ru-RU" sz="2600" dirty="0" smtClean="0"/>
              <a:t> </a:t>
            </a:r>
          </a:p>
          <a:p>
            <a:pPr marL="0" indent="0" algn="ctr">
              <a:buNone/>
            </a:pPr>
            <a:r>
              <a:rPr lang="ru-RU" sz="2600" dirty="0" smtClean="0"/>
              <a:t>Регистрация </a:t>
            </a:r>
            <a:r>
              <a:rPr lang="en-US" sz="2600" dirty="0" smtClean="0">
                <a:hlinkClick r:id="rId3"/>
              </a:rPr>
              <a:t>https://ec-eseur.ru/services/seminar-1-teacher/</a:t>
            </a:r>
            <a:r>
              <a:rPr lang="ru-RU" sz="2600" dirty="0" smtClean="0"/>
              <a:t>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0905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/>
              <a:t>На кого ориентирована </a:t>
            </a:r>
            <a:br>
              <a:rPr lang="ru-RU" sz="3200" i="1" dirty="0" smtClean="0"/>
            </a:br>
            <a:r>
              <a:rPr lang="ru-RU" sz="3200" i="1" dirty="0" smtClean="0"/>
              <a:t>Программа повышения квалификации Олимпиады?</a:t>
            </a:r>
            <a:endParaRPr lang="ru-RU" sz="3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Тем, кто участвовал в 1-2 турах Олимпиады в 2019 и 2020, но не прошел в финал;</a:t>
            </a:r>
          </a:p>
          <a:p>
            <a:r>
              <a:rPr lang="ru-RU" dirty="0" smtClean="0"/>
              <a:t>Тем, кто планирует в ней участвовать, но пока не уверен в своих силах и хотел бы узнать подробно, как она проходит;</a:t>
            </a:r>
          </a:p>
          <a:p>
            <a:r>
              <a:rPr lang="ru-RU" dirty="0" smtClean="0"/>
              <a:t>Тем, кто предпочитает практико-ориентированные способы обучения.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476"/>
            <a:ext cx="1614041" cy="16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28215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Расписание повышения квалификации Олимпиады 2020,</a:t>
            </a:r>
            <a:br>
              <a:rPr lang="ru-RU" sz="3200" b="1" dirty="0" smtClean="0"/>
            </a:br>
            <a:r>
              <a:rPr lang="ru-RU" sz="3200" b="1" dirty="0" smtClean="0"/>
              <a:t>Нижний Новгород, дни осенних каникул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184576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sz="3400" dirty="0" smtClean="0"/>
              <a:t>27 октября с 17.00 до 20.00 – лекции ведущих специалистов, членов жюри, гостей Олимпиады; </a:t>
            </a:r>
          </a:p>
          <a:p>
            <a:r>
              <a:rPr lang="ru-RU" sz="3400" dirty="0" smtClean="0"/>
              <a:t>28 октября с 10. 00 до 18.30 (обед, 2 кофе –паузы) –  представление проектов участников Олимпиады; </a:t>
            </a:r>
          </a:p>
          <a:p>
            <a:r>
              <a:rPr lang="ru-RU" sz="3400" dirty="0" smtClean="0"/>
              <a:t>29 октября с 10.00 до 17.30 (обед, кофе-пауза, фуршет) – мастер-классы и педагогические дебаты финалистов;</a:t>
            </a:r>
          </a:p>
          <a:p>
            <a:r>
              <a:rPr lang="ru-RU" sz="3400" dirty="0" smtClean="0"/>
              <a:t>30 октября с 10 до 12.00 – рефлексия программы, консультации.</a:t>
            </a:r>
          </a:p>
          <a:p>
            <a:endParaRPr lang="ru-RU" sz="3400" dirty="0" smtClean="0"/>
          </a:p>
          <a:p>
            <a:pPr marL="0" indent="0">
              <a:buNone/>
            </a:pPr>
            <a:r>
              <a:rPr lang="ru-RU" sz="3400" dirty="0" smtClean="0"/>
              <a:t>Стоимость - 6600 рублей. В стоимость включено:</a:t>
            </a:r>
          </a:p>
          <a:p>
            <a:pPr marL="0" indent="0">
              <a:buNone/>
            </a:pPr>
            <a:r>
              <a:rPr lang="ru-RU" sz="3400" dirty="0" smtClean="0"/>
              <a:t>Участие в конкурсной программе и программе повышения квалификации</a:t>
            </a:r>
          </a:p>
          <a:p>
            <a:pPr marL="0" indent="0">
              <a:buNone/>
            </a:pPr>
            <a:r>
              <a:rPr lang="ru-RU" sz="3400" dirty="0" smtClean="0"/>
              <a:t>Питание (2 обеда, 3 кофе-паузы, фуршет), раздаточный материал</a:t>
            </a:r>
            <a:endParaRPr lang="ru-RU" sz="3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83"/>
            <a:ext cx="14700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6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292" y="274638"/>
            <a:ext cx="70375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Как это будет проходить?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30 лучших проектов участников Олимпиады;</a:t>
            </a:r>
          </a:p>
          <a:p>
            <a:r>
              <a:rPr lang="ru-RU" dirty="0" smtClean="0"/>
              <a:t>9 мастер-классов финалистов Олимпиады;</a:t>
            </a:r>
          </a:p>
          <a:p>
            <a:r>
              <a:rPr lang="ru-RU" dirty="0" smtClean="0"/>
              <a:t>Дебаты по актуальным вопросам современного начального образования;</a:t>
            </a:r>
          </a:p>
          <a:p>
            <a:r>
              <a:rPr lang="ru-RU" dirty="0" smtClean="0"/>
              <a:t>Лекции членов жюри и гостей Олимпиады (</a:t>
            </a:r>
            <a:r>
              <a:rPr lang="ru-RU" dirty="0" err="1" smtClean="0"/>
              <a:t>Г.М.Коджаспировой</a:t>
            </a:r>
            <a:r>
              <a:rPr lang="ru-RU" dirty="0" smtClean="0"/>
              <a:t>, </a:t>
            </a:r>
            <a:r>
              <a:rPr lang="ru-RU" dirty="0" err="1" smtClean="0"/>
              <a:t>д.п.н</a:t>
            </a:r>
            <a:r>
              <a:rPr lang="ru-RU" dirty="0" smtClean="0"/>
              <a:t>., профессора МПГУ; представителей Яндекс-учебника);</a:t>
            </a:r>
          </a:p>
          <a:p>
            <a:r>
              <a:rPr lang="ru-RU" dirty="0" smtClean="0"/>
              <a:t>Культурная программа, экскурсия по Нижнему Новгороду и </a:t>
            </a:r>
            <a:r>
              <a:rPr lang="ru-RU" dirty="0" err="1" smtClean="0"/>
              <a:t>Мининскому</a:t>
            </a:r>
            <a:r>
              <a:rPr lang="ru-RU" dirty="0" smtClean="0"/>
              <a:t> университету.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" y="0"/>
            <a:ext cx="16160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93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97" y="2347295"/>
            <a:ext cx="3383028" cy="451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" y="2400325"/>
            <a:ext cx="3351377" cy="25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47499" r="10937"/>
          <a:stretch/>
        </p:blipFill>
        <p:spPr bwMode="auto">
          <a:xfrm>
            <a:off x="4438650" y="54060"/>
            <a:ext cx="4705350" cy="24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92" y="2454385"/>
            <a:ext cx="3302711" cy="440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8" b="26602"/>
          <a:stretch/>
        </p:blipFill>
        <p:spPr bwMode="auto">
          <a:xfrm>
            <a:off x="-155208" y="4440262"/>
            <a:ext cx="4151143" cy="244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2"/>
          <a:stretch/>
        </p:blipFill>
        <p:spPr bwMode="auto">
          <a:xfrm>
            <a:off x="0" y="69957"/>
            <a:ext cx="4382573" cy="233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441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19438" r="10244" b="8626"/>
          <a:stretch/>
        </p:blipFill>
        <p:spPr bwMode="auto">
          <a:xfrm>
            <a:off x="-31531" y="0"/>
            <a:ext cx="91588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1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 2017 году по инициативе Общероссийского Профсоюза образования запущен новый проект для педагогов начальной школы – Всероссийская олимпиада "Мой первый учитель". 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" y="1412776"/>
            <a:ext cx="897269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0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3813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Номинация 1: </a:t>
            </a:r>
            <a:r>
              <a:rPr lang="ru-RU" sz="3600" b="1" dirty="0" smtClean="0"/>
              <a:t>Предметная образовательная деятельность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педагогические технологии по предметам гуманитарного цикла («Литературное чтение», «Русский язык», «Иностранный язык», «Основы религиозных культур и светской этики»);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педагогические технологии по предметам естественно-математического цикла («Математика», «Окружающий мир», «Технология», «Информатика» и другие);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педагогические технологии по предметам «Изобразительное искусство», «Технология», «Физическая культура», «Музыка»;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педагогические технологии по инновационным образовательным программам;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разработка и организация школьных предметных и внеурочных мероприятий (конкурсов, фестивалей, олимпиад, научных обществ и </a:t>
            </a:r>
            <a:r>
              <a:rPr lang="ru-RU" sz="2000" dirty="0" err="1" smtClean="0"/>
              <a:t>др</a:t>
            </a:r>
            <a:r>
              <a:rPr lang="ru-RU" sz="2000" dirty="0" smtClean="0"/>
              <a:t>).</a:t>
            </a:r>
            <a:endParaRPr lang="ru-RU" sz="20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" y="0"/>
            <a:ext cx="1740881" cy="174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Номинация 2. Социально-воспитательная деятельность и взаимодействие с учреждениями культурной и социальной сфер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развитие активности, самостоятельности, инициативности, основы гражданской позиции школьников;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 формирование духовно-нравственных ценностей в процессе изучения российской культуры, традиций и истории;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развитие экологической культуры как основы гармоничного сосуществования общества и окружающей природной среды;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взаимодействие с родителями и другими членами семьи как участниками образовательного процесса;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партнерство начальной школы с библиотеками, учреждениями культуры и дополнительного образования, центрами организации детского досуга и спорта в целях социального и культурного развития обучающихся</a:t>
            </a:r>
            <a:endParaRPr lang="ru-RU" sz="23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3"/>
            <a:ext cx="1587004" cy="158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2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Номинация 3. </a:t>
            </a:r>
            <a:r>
              <a:rPr lang="ru-RU" sz="2800" b="1" dirty="0" smtClean="0"/>
              <a:t>Психолого-педагогическое сопровождение обучающихся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мониторинг и проектирование психологически безопасной и комфортной образовательной среды, разработка программ профилактики различных форм насилия в школе;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диагностика и формирование универсальных учебных действий (познавательных, регулятивных и коммуникативных);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организация проектной и исследовательской деятельности младших школьников;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психологическая и педагогическая помощь обучающимся в сложных жизненных и личностных ситуациях;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психолого-педагогическая поддержка младших школьников особых групп (с ограниченными возможностями здоровья, одаренных, детей-мигрантов, детей, переживших насилие и других). </a:t>
            </a:r>
            <a:endParaRPr lang="ru-RU" sz="23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69192" cy="146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83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Этапы Олимпиады - 2020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12398" r="1122" b="5564"/>
          <a:stretch/>
        </p:blipFill>
        <p:spPr bwMode="auto">
          <a:xfrm>
            <a:off x="0" y="1340768"/>
            <a:ext cx="914400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для участников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7" t="31989" b="5564"/>
          <a:stretch/>
        </p:blipFill>
        <p:spPr bwMode="auto">
          <a:xfrm>
            <a:off x="210912" y="1312238"/>
            <a:ext cx="8776324" cy="492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5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Каждый финалист получает документ </a:t>
            </a:r>
            <a:br>
              <a:rPr lang="ru-RU" sz="3600" b="1" dirty="0" smtClean="0"/>
            </a:br>
            <a:r>
              <a:rPr lang="ru-RU" sz="3600" b="1" dirty="0" smtClean="0"/>
              <a:t>о повышении квалификации</a:t>
            </a:r>
            <a:endParaRPr lang="ru-RU" sz="3600" b="1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8" t="28488" r="1058" b="13523"/>
          <a:stretch/>
        </p:blipFill>
        <p:spPr bwMode="auto">
          <a:xfrm>
            <a:off x="53872" y="1844824"/>
            <a:ext cx="8870156" cy="47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4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+mn-lt"/>
              </a:rPr>
              <a:t>Абсолютный лидер Олимпиады 2018 – </a:t>
            </a:r>
            <a:r>
              <a:rPr lang="ru-RU" sz="2400" b="1" i="1" dirty="0" smtClean="0">
                <a:latin typeface="+mn-lt"/>
              </a:rPr>
              <a:t>Наталья Колганова</a:t>
            </a:r>
            <a:r>
              <a:rPr lang="ru-RU" sz="2400" i="1" dirty="0" smtClean="0">
                <a:latin typeface="+mn-lt"/>
              </a:rPr>
              <a:t>,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 </a:t>
            </a:r>
            <a:r>
              <a:rPr lang="ru-RU" sz="2400" i="1" dirty="0">
                <a:latin typeface="+mn-lt"/>
              </a:rPr>
              <a:t>учитель начальной школы лицея №44 </a:t>
            </a:r>
            <a:r>
              <a:rPr lang="ru-RU" sz="2400" i="1" dirty="0" smtClean="0">
                <a:latin typeface="+mn-lt"/>
              </a:rPr>
              <a:t>г. Липецка (в центре) и  участники финала (Москва)</a:t>
            </a:r>
            <a:endParaRPr lang="ru-RU" sz="2400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28064" r="2"/>
          <a:stretch/>
        </p:blipFill>
        <p:spPr bwMode="auto">
          <a:xfrm>
            <a:off x="179512" y="1548635"/>
            <a:ext cx="8874881" cy="478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5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643</Words>
  <Application>Microsoft Office PowerPoint</Application>
  <PresentationFormat>Экран (4:3)</PresentationFormat>
  <Paragraphs>57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Всероссийская Олимпиада педагогов начальной школы «Мой первый учитель» как форма повышения квалификации учителей</vt:lpstr>
      <vt:lpstr>В 2017 году по инициативе Общероссийского Профсоюза образования запущен новый проект для педагогов начальной школы – Всероссийская олимпиада "Мой первый учитель".  </vt:lpstr>
      <vt:lpstr>Номинация 1: Предметная образовательная деятельность</vt:lpstr>
      <vt:lpstr>Номинация 2. Социально-воспитательная деятельность и взаимодействие с учреждениями культурной и социальной сфер</vt:lpstr>
      <vt:lpstr>Номинация 3. Психолого-педагогическое сопровождение обучающихся</vt:lpstr>
      <vt:lpstr>Этапы Олимпиады - 2020</vt:lpstr>
      <vt:lpstr>Преимущества для участников</vt:lpstr>
      <vt:lpstr>Каждый финалист получает документ  о повышении квалификации</vt:lpstr>
      <vt:lpstr>Абсолютный лидер Олимпиады 2018 – Наталья Колганова,  учитель начальной школы лицея №44 г. Липецка (в центре) и  участники финала (Москва)</vt:lpstr>
      <vt:lpstr>Победители 2019 - Анна Данилова (Архангельская область), Елена Кузнецова (Орловская область), Дарья Пеняскина (Тамбовская область) и участники финала (Санкт-Петербург) </vt:lpstr>
      <vt:lpstr>Победители 2018 и 2019 гг. вошли в состав оргкомитета  Олимпиады </vt:lpstr>
      <vt:lpstr>Мой первый учитель - 2020</vt:lpstr>
      <vt:lpstr>ПОВЫШЕНИЕ КВАЛИФИКАЦИИ в рамках ОЛИМПИАДЫ-2020 </vt:lpstr>
      <vt:lpstr>На кого ориентирована  Программа повышения квалификации Олимпиады?</vt:lpstr>
      <vt:lpstr>Расписание повышения квалификации Олимпиады 2020, Нижний Новгород, дни осенних каникул </vt:lpstr>
      <vt:lpstr>Как это будет проходить?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Олимпиада педагогов начальной школы «Мой первый учитель» как форма повышения квалификации</dc:title>
  <dc:creator>Пользователь</dc:creator>
  <cp:lastModifiedBy>Пользователь</cp:lastModifiedBy>
  <cp:revision>17</cp:revision>
  <dcterms:created xsi:type="dcterms:W3CDTF">2020-05-31T09:10:07Z</dcterms:created>
  <dcterms:modified xsi:type="dcterms:W3CDTF">2020-05-31T12:16:56Z</dcterms:modified>
</cp:coreProperties>
</file>