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0" r:id="rId3"/>
    <p:sldId id="257" r:id="rId4"/>
    <p:sldId id="260" r:id="rId5"/>
    <p:sldId id="290" r:id="rId6"/>
    <p:sldId id="265" r:id="rId7"/>
    <p:sldId id="261" r:id="rId8"/>
    <p:sldId id="284" r:id="rId9"/>
    <p:sldId id="293" r:id="rId10"/>
    <p:sldId id="291" r:id="rId11"/>
    <p:sldId id="278" r:id="rId12"/>
    <p:sldId id="29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38" autoAdjust="0"/>
    <p:restoredTop sz="94660"/>
  </p:normalViewPr>
  <p:slideViewPr>
    <p:cSldViewPr snapToGrid="0">
      <p:cViewPr varScale="1">
        <p:scale>
          <a:sx n="60" d="100"/>
          <a:sy n="60" d="100"/>
        </p:scale>
        <p:origin x="2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8B821D-CCA2-447B-8BB5-ED6CCA6B6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103803-90B5-4466-ACF4-87847EE59F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7FC595-4EFB-49C4-BFB7-883FB3F9F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849C5B-A704-4F7E-95B6-6A39EA99D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3F9E56-8768-4ECC-9010-3928B3192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9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41D9-9C66-4E30-B57B-098EA29EB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501779-2D13-45B8-AEB6-38708E949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692ADA-32F0-4099-BF78-8A6BD8007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025C8-F4FE-4E2E-955D-46752CAC7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1F98C-5DF6-4D08-9242-222CB878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440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CABD60-DC81-43FA-A577-285DCFC559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2D32B1-2646-4E6C-8B55-472E7CBB0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A35F2-DB3A-48B0-A608-9EE500E7F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9760DA-06F1-4D76-9731-B2A967B90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7F3326-E8F7-4B56-AB50-3C8D230D3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41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68952441-9C50-4672-BBCF-76E033F3294D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744538"/>
            <a:ext cx="10674350" cy="5349875"/>
            <a:chOff x="752858" y="744469"/>
            <a:chExt cx="10674117" cy="5349671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62B346DA-BEF8-4FF4-91FA-E63E6DC40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>
                <a:gd name="T0" fmla="*/ 2147483646 w 10000"/>
                <a:gd name="T1" fmla="*/ 0 h 10000"/>
                <a:gd name="T2" fmla="*/ 2147483646 w 10000"/>
                <a:gd name="T3" fmla="*/ 0 h 10000"/>
                <a:gd name="T4" fmla="*/ 2147483646 w 10000"/>
                <a:gd name="T5" fmla="*/ 2147483646 h 10000"/>
                <a:gd name="T6" fmla="*/ 0 w 10000"/>
                <a:gd name="T7" fmla="*/ 2147483646 h 10000"/>
                <a:gd name="T8" fmla="*/ 0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0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5C3F005-554D-4C76-AD44-92657AF15B34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>
                <a:gd name="T0" fmla="*/ 2147483646 w 10002"/>
                <a:gd name="T1" fmla="*/ 0 h 10000"/>
                <a:gd name="T2" fmla="*/ 2147483646 w 10002"/>
                <a:gd name="T3" fmla="*/ 0 h 10000"/>
                <a:gd name="T4" fmla="*/ 2147483646 w 10002"/>
                <a:gd name="T5" fmla="*/ 2147483646 h 10000"/>
                <a:gd name="T6" fmla="*/ 2147483646 w 10002"/>
                <a:gd name="T7" fmla="*/ 2147483646 h 10000"/>
                <a:gd name="T8" fmla="*/ 0 w 10002"/>
                <a:gd name="T9" fmla="*/ 2147483646 h 10000"/>
                <a:gd name="T10" fmla="*/ 2147483646 w 10002"/>
                <a:gd name="T11" fmla="*/ 2147483646 h 10000"/>
                <a:gd name="T12" fmla="*/ 2147483646 w 10002"/>
                <a:gd name="T13" fmla="*/ 0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3561C76-0C46-4FCA-97FC-07ACBFD0BE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2475" y="6453188"/>
            <a:ext cx="1608138" cy="40481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14EFD75-3428-498F-A516-D67DA302BD7F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60A338-DE8D-4FC7-8A9B-B998DC621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98FC3A-1B51-47A0-9D62-F57AF9A49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BB178B6-C859-420A-9C71-E08C5ACAC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06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96179-A21F-4F98-B837-5406E8DAA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B217-63D4-44E6-9F52-6CAC8B797054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A4624-779B-4FD3-B698-F636C3CD8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8F74D-5F17-4ABF-BD25-10EE2B904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6D8BB-D5FA-46F1-A27B-57447E3AA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98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title="Crop Mark">
            <a:extLst>
              <a:ext uri="{FF2B5EF4-FFF2-40B4-BE49-F238E27FC236}">
                <a16:creationId xmlns:a16="http://schemas.microsoft.com/office/drawing/2014/main" id="{DD604F31-2865-4D27-BDB9-1FFB159DD5AB}"/>
              </a:ext>
            </a:extLst>
          </p:cNvPr>
          <p:cNvSpPr/>
          <p:nvPr/>
        </p:nvSpPr>
        <p:spPr bwMode="auto">
          <a:xfrm>
            <a:off x="8151813" y="1685925"/>
            <a:ext cx="3275012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FC3676-6197-4289-90F8-6CEDBA272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8188" y="6453188"/>
            <a:ext cx="1622425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7317E25-1684-46E8-82FA-230EBFB94C58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ACDD7D-D907-4200-A977-B67DD75EE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4450" y="6453188"/>
            <a:ext cx="7023100" cy="404812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C6CDE3-6BE4-483E-AFC8-5CA06A15F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31388" y="6453188"/>
            <a:ext cx="1595437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18EFC1F-A04C-4C64-BC3E-43441E445A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442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1BDFE4-4BEA-435D-B3B6-A6366AFE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E7C3D-CC2A-437A-9A2A-A607C942E4EA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D172EC-2F1D-4BA0-B3D5-F334F227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AD9F1FC-3543-475A-BBF2-1140347E4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9CAFC-D673-4D51-AB59-B3AF63041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2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5396A6A-07CD-4ADD-A216-3F0E8D9CC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5D05-6207-4034-87E2-8472F2E24ABC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A04181-2294-435F-9AD6-1944FDFDD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1110582-C45D-4A9C-A79C-3D7169351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EE2E9-0B83-455C-B923-8170553793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44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8C6E9D3-7E50-4163-A9B7-5CE992FF3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9CB5F-1912-429A-8DD5-3FC77D9E64BE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72DBA3-2B9F-4FEC-A357-CB587289C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EE1D2EC-2AAC-42CB-82CB-9F7A3687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40D8-1B6B-40F6-94E0-4D88E636A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723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9D7372-B44E-4B7D-B319-53B78D74B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0588E-090E-4EB0-ACDB-931A6CED2AFE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FEF66C8-139C-4619-808B-F225E9067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534B047-BE79-4CA8-AC18-E51D1CECB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A504A-2DFA-4984-B70B-FAE960000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61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 title="Background Shape">
            <a:extLst>
              <a:ext uri="{FF2B5EF4-FFF2-40B4-BE49-F238E27FC236}">
                <a16:creationId xmlns:a16="http://schemas.microsoft.com/office/drawing/2014/main" id="{AE914F28-CBAB-4F1B-B278-824A3E00C56F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 title="Divider Bar">
            <a:extLst>
              <a:ext uri="{FF2B5EF4-FFF2-40B4-BE49-F238E27FC236}">
                <a16:creationId xmlns:a16="http://schemas.microsoft.com/office/drawing/2014/main" id="{E2095CB5-009F-4BDC-A1DF-52D7E44E5BAC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51583D95-7FD6-4401-A097-3BEC23187F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CC42DF6-61F7-4BAC-A0DF-2DDD83524016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D4F31D2F-E0EB-4730-B495-74C84F2E7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091D5C5-E6D9-4769-B67C-F20E8A73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CE3BC02-7D1D-461C-AEBB-281DDD5DD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68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C6A1C-EDCC-446E-9107-36C969EC7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22E26F-60DD-43CF-8AB1-5A4971C4F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1FF600-D9F5-4EC6-A51A-B22372F3A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1B498E-DF55-4A9F-A1E9-1CB36D26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4ADAB6-D0A4-4CBC-B8BD-8A06CDBCC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3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 title="Background Shape">
            <a:extLst>
              <a:ext uri="{FF2B5EF4-FFF2-40B4-BE49-F238E27FC236}">
                <a16:creationId xmlns:a16="http://schemas.microsoft.com/office/drawing/2014/main" id="{43725538-FB59-4D5D-939F-DFC6415E69D0}"/>
              </a:ext>
            </a:extLst>
          </p:cNvPr>
          <p:cNvSpPr/>
          <p:nvPr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 title="Divider Bar">
            <a:extLst>
              <a:ext uri="{FF2B5EF4-FFF2-40B4-BE49-F238E27FC236}">
                <a16:creationId xmlns:a16="http://schemas.microsoft.com/office/drawing/2014/main" id="{D8B1BB2E-9863-45E3-BE36-4A0EFC8CF4E8}"/>
              </a:ext>
            </a:extLst>
          </p:cNvPr>
          <p:cNvSpPr/>
          <p:nvPr/>
        </p:nvSpPr>
        <p:spPr>
          <a:xfrm>
            <a:off x="5303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165C6DEE-A213-45C9-A677-2F38B263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3900" y="6453188"/>
            <a:ext cx="12049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F53D4C5-9C83-4676-B0B2-AD56FE3C647B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3DBDC31A-FA27-40CA-83A0-C411D67D1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6625" y="6453188"/>
            <a:ext cx="2373313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B925060-0A21-4670-AEBA-4ACD533C0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3775" y="6453188"/>
            <a:ext cx="1595438" cy="4048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4FFB414-7234-4A30-87DC-441530A44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347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E7C64-5086-4F0D-BE66-856265B8C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9D2CB-2F0E-48B0-AAF5-D310AD01D996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A6316-CBB3-4D3F-A81A-5D3F169EF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3DC27-A07F-48FC-9F9B-141B36A5E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FD23F-39A2-450C-97F9-A99E0A33F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17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D2101-9F09-4350-AB70-8CAF37F96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D90AF-86CA-4A4D-B207-E83AE05068DD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7E60-D280-469C-9F0D-6C15378BA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9DFF5-CCAC-4CF8-8EB2-24684C6D0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4953C-BB8B-4D7F-A3B0-1E66737EA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58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56EA9-63E6-4376-A9D9-60F8CC695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A199BD-B463-499A-9B12-44D0250C2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1B2E12-4BAD-49CB-BABD-63E36A557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A3FE18-2E2A-4516-A550-7E1500276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B92568-E1B2-4DD9-BFD2-E98B3538D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79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79DCF-271A-4922-9848-696D65459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ED925-6072-4CCE-B8CC-FB804656A0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9506C0-D5B7-42E2-803C-59CA388EB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232C3DF-BDAE-4DAB-92A6-33F083DBD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9C96FC-0748-4438-8425-B1B93B749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2D7E43-F4B3-4749-AFEA-9C389CA36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54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F0AE4-F705-4AC9-88E1-17DD7B76A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7DB912-25B1-43D0-9067-BE57FD020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64BC55-1CAC-4030-A017-C2EE03317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B8BF1C7-CCB0-4F2D-9A70-9451EB01F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FE1482-F8C6-4958-B9EC-D5E6F74CA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53E89CB-CCE6-4196-84AE-7AFA0A135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38241C-636B-4816-9BB3-3CAC04AEA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85F5AB3-BC0E-4186-82FB-16901C22E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0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4A8A44-D1A0-4342-A22C-667D21105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058C942-6C9B-4987-831C-98029CCBB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61206B-2B36-4EEF-9A3F-C2E9D45AF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2048DA2-8DD1-4A02-8266-7D93A5946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26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A9F271-9246-4A6C-B4A6-C665E8C3E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97B00C0-B7AA-4984-994B-19215F453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102B58-720E-4AE0-BF0C-EEFEBEEA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637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8EFD1-464B-450A-9733-46E49504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57E91D-A9F9-4B3E-9C9C-62F18BA32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099EF0-7D28-4382-9314-989B98E4DD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7E3ADF-8486-4745-81E1-61FD38DB7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563167-54A0-4719-832C-BDB875EA5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23E596-49F7-441E-8AD8-554D3389F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53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4DFD9-133A-43EA-A78C-A974B783A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AB7CDDF-A38F-4460-A4C4-E8635AFA5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5FD309-E82D-4B0C-B1F9-5F9067A8B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2CA664-F4CB-43A6-A5B7-B7B536F08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A856C2-1D3F-4AFF-8247-BE3B53255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4F06A1-503E-4587-BDE4-29AA4F41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7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917F4-BA13-47AD-814D-381989698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BED50B-27F2-4C12-A019-978233249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4E5D44-8DC6-4C3E-B4D2-EA8E24A1E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3BF88-1AB9-4A33-A609-6E869DB59F3E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940451-E8AA-4944-89DD-E699086CA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7AD0A3-11C1-4D75-90D3-4344627EA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7DA19-F0F8-44B0-9875-1D13EF349E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33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8ECEB6E-DA34-4421-BE64-1C8C80E0D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4474D84-3C91-4328-B442-291666377A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4E007-B828-418D-B247-9D50A2E9EE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90650" y="6453188"/>
            <a:ext cx="1204913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E03E14E-3B15-4390-B5E6-C72EE8759D7A}" type="datetimeFigureOut">
              <a:rPr lang="en-US"/>
              <a:pPr>
                <a:defRPr/>
              </a:pPr>
              <a:t>3/20/2021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F13FB-F46F-41D5-AF50-9D65A55C3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4013" y="6453188"/>
            <a:ext cx="6280150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A146B-BE81-45E7-B1EC-8D59865FD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72613" y="6453188"/>
            <a:ext cx="1597025" cy="404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6A07863-1EAB-4872-9D1C-F5F6AEC18E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8" title="Side bar">
            <a:extLst>
              <a:ext uri="{FF2B5EF4-FFF2-40B4-BE49-F238E27FC236}">
                <a16:creationId xmlns:a16="http://schemas.microsoft.com/office/drawing/2014/main" id="{99FBC986-21B4-4A59-B9F3-8872798F3E78}"/>
              </a:ext>
            </a:extLst>
          </p:cNvPr>
          <p:cNvSpPr/>
          <p:nvPr/>
        </p:nvSpPr>
        <p:spPr>
          <a:xfrm>
            <a:off x="477838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3072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2pPr>
      <a:lvl3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3pPr>
      <a:lvl4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4pPr>
      <a:lvl5pPr algn="l" rtl="0" eaLnBrk="0" fontAlgn="base" hangingPunct="0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5pPr>
      <a:lvl6pPr marL="4572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6pPr>
      <a:lvl7pPr marL="9144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7pPr>
      <a:lvl8pPr marL="13716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8pPr>
      <a:lvl9pPr marL="1828800" algn="l" rtl="0" fontAlgn="base">
        <a:lnSpc>
          <a:spcPct val="89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Book" panose="020B0503020102020204" pitchFamily="34" charset="0"/>
        </a:defRPr>
      </a:lvl9pPr>
    </p:titleStyle>
    <p:bodyStyle>
      <a:lvl1pPr marL="382588" indent="-382588" algn="l" rtl="0" eaLnBrk="0" fontAlgn="base" hangingPunct="0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i="1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2588" algn="l" rtl="0" eaLnBrk="0" fontAlgn="base" hangingPunct="0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FD55FA-DE87-495E-A26D-A183CC3952F9}"/>
              </a:ext>
            </a:extLst>
          </p:cNvPr>
          <p:cNvSpPr txBox="1"/>
          <p:nvPr/>
        </p:nvSpPr>
        <p:spPr>
          <a:xfrm>
            <a:off x="0" y="806291"/>
            <a:ext cx="7023882" cy="4120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Нигматулина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Ольга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«Средняя общеобразовательная школа № 6 им. А.С. Пушкина»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Калуги, Калужской области</a:t>
            </a:r>
          </a:p>
          <a:p>
            <a:pPr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стаж – 17 лет.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педагогической деятельности – 17 лет.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0E1D58-80DE-47E2-8511-CE9B6C5A5C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9" t="764" r="919" b="721"/>
          <a:stretch/>
        </p:blipFill>
        <p:spPr>
          <a:xfrm>
            <a:off x="7011795" y="253626"/>
            <a:ext cx="4452501" cy="635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67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859D19C-1FE8-4F01-9F77-BBC1871AC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430478"/>
            <a:ext cx="11607705" cy="62620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этап (2020 - 2021 учебный год) -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контрольно-аналитический.</a:t>
            </a:r>
          </a:p>
          <a:p>
            <a:pPr marL="0" indent="0" algn="ctr">
              <a:buNone/>
            </a:pPr>
            <a:endParaRPr lang="ru-RU" sz="1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этапа: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итоговую диагностику эффективности проекта;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распространить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полученный опыт среди коллег;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подвести итоги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реализации проекта.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Планируемые результаты: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повышение уровня теоретических знаний и практических умений по разделам орфоэпии у выпускников 4-ых классов и обучающихся 2-го класса при использовании материалов из методического пособия;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возможность тиражирования положительных результатов проекта в более широкой образовательной практике;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систематизация материалов реализации проекта в целом.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638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3379F9B-EF01-4FCD-8CFA-097A05B25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982552"/>
              </p:ext>
            </p:extLst>
          </p:nvPr>
        </p:nvGraphicFramePr>
        <p:xfrm>
          <a:off x="5987226" y="1068483"/>
          <a:ext cx="5971937" cy="3106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5019505" imgH="2600290" progId="Excel.Chart.8">
                  <p:embed/>
                </p:oleObj>
              </mc:Choice>
              <mc:Fallback>
                <p:oleObj name="Chart" r:id="rId2" imgW="5019505" imgH="2600290" progId="Excel.Chart.8">
                  <p:embed/>
                  <p:pic>
                    <p:nvPicPr>
                      <p:cNvPr id="0" name="Диаграмма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7226" y="1068483"/>
                        <a:ext cx="5971937" cy="31066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27EFCFE-8470-4861-8915-9EB6E98ABEE5}"/>
              </a:ext>
            </a:extLst>
          </p:cNvPr>
          <p:cNvSpPr txBox="1"/>
          <p:nvPr/>
        </p:nvSpPr>
        <p:spPr>
          <a:xfrm>
            <a:off x="308575" y="98686"/>
            <a:ext cx="11650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Сравнительные результаты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стартовой и итоговой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</a:p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4-го </a:t>
            </a:r>
            <a:r>
              <a:rPr lang="ru-RU" sz="20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экспериментального класса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промежуточной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</a:p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2-го класса по разделу «Орфоэпия»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DC9A52-6E00-40F4-BEC1-6D9E77401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2054" y="5888203"/>
            <a:ext cx="5235307" cy="96979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DC2F5E2-0690-4EEC-BE9E-704C35F3FB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5047" y="4543358"/>
            <a:ext cx="4756294" cy="11697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5759BE-C319-4858-A457-F8D6076106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646" y="4287092"/>
            <a:ext cx="4573243" cy="23623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97FBB0-A9EE-49B9-8607-107AAFB4E953}"/>
              </a:ext>
            </a:extLst>
          </p:cNvPr>
          <p:cNvSpPr txBox="1"/>
          <p:nvPr/>
        </p:nvSpPr>
        <p:spPr>
          <a:xfrm>
            <a:off x="4130961" y="4143248"/>
            <a:ext cx="62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выполненных заданий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3B6B6A-5AE1-4EFD-B6A1-481BB291CD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646" y="1104789"/>
            <a:ext cx="5291787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7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D719BBC-52A4-4C53-ACA3-3CD5EF077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561" y="229522"/>
            <a:ext cx="11532878" cy="573076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систематическое проведение орфоэпической работы на уроках русского языка способствует более успешному формированию лингвистических компетенций младших школьников как основы языкового образования и повышает уровень их речевой культуры в целом. 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4196FCB4-4B5A-4A68-8B8E-59FF8B76A140}"/>
              </a:ext>
            </a:extLst>
          </p:cNvPr>
          <p:cNvSpPr txBox="1">
            <a:spLocks/>
          </p:cNvSpPr>
          <p:nvPr/>
        </p:nvSpPr>
        <p:spPr>
          <a:xfrm>
            <a:off x="329561" y="1582761"/>
            <a:ext cx="11532878" cy="516259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практических заданий по теме 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«Орфоэпическая работа в начальной школе», способствующих повышению уровня и качества знаний по разделу «Орфоэпия».</a:t>
            </a:r>
            <a:endParaRPr lang="ru-RU" sz="7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научную, педагогическую и методическую литературу, посвященную вопросам усвоения норм орфоэпии и акцентологии русского языка в начальной школе;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уровень 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сформированности орфоэпических и акцентологических норм русского языка у младших школьников;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уровень 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теоретической и практической готовности учителей начальных классов к организации и проведению орфоэпической работы на уроках русского языка;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авторские упражнения по теме «Орфоэпическая работа в начальной школе» и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методическое пособие по русскому языку;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его апробацию и </a:t>
            </a:r>
            <a:r>
              <a:rPr lang="ru-RU" sz="7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проверить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эффективность.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Новизна 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</a:t>
            </a:r>
            <a:r>
              <a:rPr lang="ru-RU" sz="7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7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состоит в том, что разработанные орфоэпические упражнения позволят устранить некоторые, наиболее часто встречающиеся виды орфоэпических ошибок в речи младших школьников, и повысить уровень их речевой культуры в целом.</a:t>
            </a:r>
            <a:endParaRPr lang="ru-RU" sz="7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68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0B0F0DB-306D-4DD5-98ED-55325297FB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3" y="0"/>
            <a:ext cx="11839217" cy="67188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3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проекта и их содержание:</a:t>
            </a:r>
            <a:endParaRPr lang="ru-RU" sz="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этап (2018-2019 учебный год) – 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подготовительный.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11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этапа: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теоретическую, педагогическую и методическую литературу по теме проекта;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уровень 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сформированности орфоэпических и акцентологических норм русского языка у выпускников 4-х классов начальной школы;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анкетирование  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учителей начальных классов по выявлению  уровня их теоретической и практической осведомленности об организации и проведению орфоэпической работы на уроках русского языка.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Планируемые результаты:</a:t>
            </a:r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полученных данных анализа учебно-методической литературы, результатов диагностики младших школьников и анкетирования учителей для планирования дальнейших этапов работы по проекту.</a:t>
            </a:r>
            <a:endParaRPr kumimoji="0" lang="ru-RU" sz="2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079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Диаграмма 3">
            <a:extLst>
              <a:ext uri="{FF2B5EF4-FFF2-40B4-BE49-F238E27FC236}">
                <a16:creationId xmlns:a16="http://schemas.microsoft.com/office/drawing/2014/main" id="{19310071-8429-439A-924B-201BBCF091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613421"/>
              </p:ext>
            </p:extLst>
          </p:nvPr>
        </p:nvGraphicFramePr>
        <p:xfrm>
          <a:off x="122239" y="866912"/>
          <a:ext cx="68219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10833531" imgH="6626926" progId="Excel.Chart.8">
                  <p:embed/>
                </p:oleObj>
              </mc:Choice>
              <mc:Fallback>
                <p:oleObj name="Chart" r:id="rId2" imgW="10833531" imgH="6626926" progId="Excel.Chart.8">
                  <p:embed/>
                  <p:pic>
                    <p:nvPicPr>
                      <p:cNvPr id="21506" name="Диаграмма 3">
                        <a:extLst>
                          <a:ext uri="{FF2B5EF4-FFF2-40B4-BE49-F238E27FC236}">
                            <a16:creationId xmlns:a16="http://schemas.microsoft.com/office/drawing/2014/main" id="{19310071-8429-439A-924B-201BBCF0919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9" y="866912"/>
                        <a:ext cx="6821900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A53B93-AC2A-4C37-81E9-540607CC8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6523" y="1574798"/>
            <a:ext cx="5513238" cy="4545354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3704AB28-F062-48B9-BDFB-2E6A9B814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8947" y="866912"/>
            <a:ext cx="42724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Типичные ошибки обуч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аю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щихся при выполнении пр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а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ктической ч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а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 (в %)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E1951-9410-46F4-86B9-CE28266EA045}"/>
              </a:ext>
            </a:extLst>
          </p:cNvPr>
          <p:cNvSpPr txBox="1"/>
          <p:nvPr/>
        </p:nvSpPr>
        <p:spPr>
          <a:xfrm>
            <a:off x="336885" y="159026"/>
            <a:ext cx="11614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стартовой диагностики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4-ых классов (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участвовали 73 обучающихся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подготовительного этапа по разделу «Орфоэпия»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CAB28D-6761-4AA4-B0E8-7119172761DC}"/>
              </a:ext>
            </a:extLst>
          </p:cNvPr>
          <p:cNvSpPr txBox="1"/>
          <p:nvPr/>
        </p:nvSpPr>
        <p:spPr>
          <a:xfrm>
            <a:off x="5515626" y="6298864"/>
            <a:ext cx="444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выполненного задания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C1A8F6-DA18-471B-8CE6-96E7014914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0" y="5134112"/>
            <a:ext cx="4816748" cy="1625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8B4F8507-4FFB-418C-BB05-721CF6701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929" y="-111995"/>
            <a:ext cx="11854071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539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Типы вопросов для анкетирования учителей </a:t>
            </a:r>
            <a:r>
              <a:rPr kumimoji="0" lang="ru-RU" altLang="ru-RU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(участвовали 20 педагогов начального звена)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Вопросы, нацеленные на выявление уровня осознания учителями практической значимости формирования орфоэпических и акцентологических умений у младших школьников. 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Вопрос: </a:t>
            </a:r>
            <a:r>
              <a:rPr lang="ru-RU" alt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«Считаете ли Вы необходимым формировать акцентологические и орфоэпические умения младших школьников в процессе изучения родного языка на уроках русского языка в начальной школе?  (выбрав нужный вариант ответа, поставьте знак «+» слева от него)».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Вопросы, направленные на выявление уровня теоретических знаний учителей в области изучаемой проблемы. </a:t>
            </a: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ru-RU" alt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Вопрос: </a:t>
            </a:r>
            <a:r>
              <a:rPr lang="ru-RU" altLang="ru-RU" sz="1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 предложение: </a:t>
            </a: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Орфоэпические нормы русского языка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это...</a:t>
            </a:r>
            <a:r>
              <a:rPr lang="ru-RU" sz="1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Акцентологические нормы русского языка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- это … ».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Вопросы, направленные на выявление уровня практических умений формирования орфоэпических и акцентологических норм у младших школьников на уроках русского языка. </a:t>
            </a:r>
          </a:p>
          <a:p>
            <a:pPr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400" b="1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altLang="ru-RU" sz="1600" b="1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400" i="1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несколько методов и приёмов работы, которые можно использовать при работе над становлением и развитием орфоэпических и акцентологических норм русского языка на уроках в начальной школе?».</a:t>
            </a:r>
            <a:endParaRPr kumimoji="0" lang="ru-RU" altLang="ru-RU" sz="14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34C8E4-085B-49F8-BEC4-74801D3D7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4569" y="4131394"/>
            <a:ext cx="4488686" cy="16254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7C7278-8DCE-443E-A160-B26B12A3FD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6" r="4147" b="2001"/>
          <a:stretch/>
        </p:blipFill>
        <p:spPr>
          <a:xfrm>
            <a:off x="5201094" y="5842250"/>
            <a:ext cx="6362161" cy="8774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33B034-E1E8-4D3C-AC66-27B896B0E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45" y="4131394"/>
            <a:ext cx="5758070" cy="16300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E99318-CD2D-443B-8302-C4D8482723F7}"/>
              </a:ext>
            </a:extLst>
          </p:cNvPr>
          <p:cNvSpPr txBox="1"/>
          <p:nvPr/>
        </p:nvSpPr>
        <p:spPr>
          <a:xfrm>
            <a:off x="-433172" y="5880845"/>
            <a:ext cx="6252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ответов учителей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вопросы анкеты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859D19C-1FE8-4F01-9F77-BBC1871AC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552" y="312135"/>
            <a:ext cx="11632896" cy="654586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этап (2019-2020 учебный год) – 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практический.</a:t>
            </a:r>
          </a:p>
          <a:p>
            <a:pPr marL="0" indent="0" algn="ctr">
              <a:buNone/>
            </a:pPr>
            <a:endParaRPr lang="ru-RU" sz="12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этапа: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учебно-методические пособия для начальной школы и ресурсы Интернета на предмет наличия заданий по орфоэпии и акцентологии;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разработать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авторские упражнения по теме «Орфоэпическая работа в начальной школе» и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методическое пособие по русскому языку;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провести стартовую диагностику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4-ых классах и во 2-ом классе 2020-2021 учебного года;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  <a:buFontTx/>
              <a:buChar char="-"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внедрить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разработанное пособие в систему урочных и внеурочных занятий.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Планируемые результаты:</a:t>
            </a:r>
          </a:p>
          <a:p>
            <a:pPr marR="0" lvl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Char char="-"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методического пособия по русскому языку, содержащего задания по отдельным разделам орфоэпии;</a:t>
            </a:r>
          </a:p>
          <a:p>
            <a:pPr marR="0" lvl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систематической орфоэпической работы с младшими школьниками по разработанным заданиям для повышения уровня как теоретических знаний, так и практических умений по отдельным разделам орфоэпии.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833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5639E2-2496-4BB9-894E-AF2E50C26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549" y="3869747"/>
            <a:ext cx="3909911" cy="2202134"/>
          </a:xfrm>
          <a:prstGeom prst="rect">
            <a:avLst/>
          </a:prstGeom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58F6842A-BE84-4595-AAC2-F97D40D82339}"/>
              </a:ext>
            </a:extLst>
          </p:cNvPr>
          <p:cNvSpPr txBox="1">
            <a:spLocks/>
          </p:cNvSpPr>
          <p:nvPr/>
        </p:nvSpPr>
        <p:spPr>
          <a:xfrm>
            <a:off x="253394" y="217076"/>
            <a:ext cx="10825423" cy="255022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ru-RU" sz="3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начальном звене недостаточно продуктивно изучаются: </a:t>
            </a:r>
            <a:endParaRPr lang="ru-RU" sz="15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нормы произношения слов </a:t>
            </a:r>
            <a:r>
              <a:rPr lang="ru-RU" sz="29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9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трудными звукосочетаниями</a:t>
            </a:r>
            <a:r>
              <a:rPr lang="ru-RU" sz="29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ru-RU" sz="29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нормы произношения и ударения в словах </a:t>
            </a:r>
            <a:r>
              <a:rPr lang="ru-RU" sz="29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иноязычной лексики</a:t>
            </a:r>
            <a:r>
              <a:rPr lang="ru-RU" sz="29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29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9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ru-RU" sz="2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общеупотребительные слова </a:t>
            </a:r>
            <a:r>
              <a:rPr lang="ru-RU" sz="29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9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трудным ударением;</a:t>
            </a:r>
            <a:endParaRPr lang="ru-RU" sz="19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ru-RU" sz="2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роль ударения в </a:t>
            </a:r>
            <a:r>
              <a:rPr lang="ru-RU" sz="29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словах-омографах.</a:t>
            </a:r>
            <a:endParaRPr lang="ru-RU" sz="19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9D0BF9-8329-420F-9A32-8DAEE69EA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436" y="2670397"/>
            <a:ext cx="4911035" cy="10126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71F4D4D-3846-4155-9243-F46E5F843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261" y="3869747"/>
            <a:ext cx="5521844" cy="255022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A0E0127-FAA7-43B7-99CA-4B2C33E84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0655" y="2897802"/>
            <a:ext cx="4985593" cy="8450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69878D-EA9A-4011-96E9-7CF6724BED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452" y="4460902"/>
            <a:ext cx="4165099" cy="224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2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647FF2-A9E0-4710-BB08-BB5F71B098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17"/>
          <a:stretch/>
        </p:blipFill>
        <p:spPr>
          <a:xfrm>
            <a:off x="225014" y="1044711"/>
            <a:ext cx="5870986" cy="333464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D39C3E-4A18-4F39-90B8-CCE5FED584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02"/>
          <a:stretch/>
        </p:blipFill>
        <p:spPr>
          <a:xfrm>
            <a:off x="6096000" y="1057496"/>
            <a:ext cx="5846018" cy="33298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FFF0DB-7486-4D54-9613-1AA9E028D4A8}"/>
              </a:ext>
            </a:extLst>
          </p:cNvPr>
          <p:cNvSpPr txBox="1"/>
          <p:nvPr/>
        </p:nvSpPr>
        <p:spPr>
          <a:xfrm>
            <a:off x="941999" y="119642"/>
            <a:ext cx="10866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стартовой диагностики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4-ых классов (</a:t>
            </a:r>
            <a:r>
              <a:rPr lang="ru-RU" sz="2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участвовали 56 обучающихся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2020-2021 учебного года по разделу «Орфоэпия»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DFC492-F89D-4A69-8AAD-69D8E3F18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391" y="5001133"/>
            <a:ext cx="5528679" cy="1610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31C0AF-9261-4924-8844-52AFCC8EC9E9}"/>
              </a:ext>
            </a:extLst>
          </p:cNvPr>
          <p:cNvSpPr txBox="1"/>
          <p:nvPr/>
        </p:nvSpPr>
        <p:spPr>
          <a:xfrm>
            <a:off x="3224428" y="4387309"/>
            <a:ext cx="62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выполненных заданий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F3F127-D646-40D4-97DC-36D27095F3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014" y="5001133"/>
            <a:ext cx="5870986" cy="159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92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C395D1-6C1F-4019-8382-8D7BD8529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59" y="106540"/>
            <a:ext cx="2154464" cy="2592375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450A31-3CB1-4846-A3E9-4445F0D1AA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001" b="5282"/>
          <a:stretch/>
        </p:blipFill>
        <p:spPr>
          <a:xfrm>
            <a:off x="247311" y="4289796"/>
            <a:ext cx="2080342" cy="2431398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CCD7A9-85D9-4495-9845-E2C9BC687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73" y="2543982"/>
            <a:ext cx="2823084" cy="157730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99DE65-78C3-45EC-864E-9CE0AB0207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40" y="2412597"/>
            <a:ext cx="1903118" cy="23965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65EC0F-7944-46B1-9E6F-F0F2BBCE83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76" y="106540"/>
            <a:ext cx="2922155" cy="23599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824EDD3-F10B-484A-BCB5-FB9EC6D9F5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4971" y="4893243"/>
            <a:ext cx="2787486" cy="187139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B872098-03EE-4457-9FE8-9633B06FDA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1871" y="2476442"/>
            <a:ext cx="1933586" cy="23326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C29981-5133-4E8D-9C92-21C3EE7EA2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032" y="106540"/>
            <a:ext cx="2897272" cy="21729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F7D7BDB-04C0-4C46-9629-6D7144ED8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4827" y="2476442"/>
            <a:ext cx="1911910" cy="233265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8E5732-3362-47DB-9674-7CAEB356F9F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8818"/>
          <a:stretch/>
        </p:blipFill>
        <p:spPr>
          <a:xfrm>
            <a:off x="9108154" y="93362"/>
            <a:ext cx="2570499" cy="22398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C5CA711-D181-4A89-BB74-08600F33B5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6966" y="4391527"/>
            <a:ext cx="2080342" cy="2431398"/>
          </a:xfrm>
          <a:prstGeom prst="rect">
            <a:avLst/>
          </a:prstGeom>
        </p:spPr>
      </p:pic>
      <p:pic>
        <p:nvPicPr>
          <p:cNvPr id="1026" name="Picture 2" descr="D:\19-03-2021_13-48-43\20210319_130145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016" y="2950773"/>
            <a:ext cx="2787486" cy="371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616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Override1.xml><?xml version="1.0" encoding="utf-8"?>
<a:themeOverride xmlns:a="http://schemas.openxmlformats.org/drawingml/2006/main">
  <a:clrScheme name="Crop">
    <a:dk1>
      <a:sysClr val="windowText" lastClr="000000"/>
    </a:dk1>
    <a:lt1>
      <a:sysClr val="window" lastClr="FFFFFF"/>
    </a:lt1>
    <a:dk2>
      <a:srgbClr val="191B0E"/>
    </a:dk2>
    <a:lt2>
      <a:srgbClr val="EFEDE3"/>
    </a:lt2>
    <a:accent1>
      <a:srgbClr val="8C8D86"/>
    </a:accent1>
    <a:accent2>
      <a:srgbClr val="E6C069"/>
    </a:accent2>
    <a:accent3>
      <a:srgbClr val="897B61"/>
    </a:accent3>
    <a:accent4>
      <a:srgbClr val="8DAB8E"/>
    </a:accent4>
    <a:accent5>
      <a:srgbClr val="77A2BB"/>
    </a:accent5>
    <a:accent6>
      <a:srgbClr val="E28394"/>
    </a:accent6>
    <a:hlink>
      <a:srgbClr val="77A2BB"/>
    </a:hlink>
    <a:folHlink>
      <a:srgbClr val="957A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Microsoft Office PowerPoint</Application>
  <PresentationFormat>Широкоэкранный</PresentationFormat>
  <Paragraphs>74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Franklin Gothic Book</vt:lpstr>
      <vt:lpstr>Times New Roman</vt:lpstr>
      <vt:lpstr>Тема Office</vt:lpstr>
      <vt:lpstr>Уголки</vt:lpstr>
      <vt:lpstr>Chart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Орфоэпические упражнения на уроках русского языка в начальной школе как одно из средств формирования лингвистических компетенций.</dc:title>
  <dc:creator>Admin</dc:creator>
  <cp:lastModifiedBy>Нигматулина Ольга Александровна</cp:lastModifiedBy>
  <cp:revision>95</cp:revision>
  <dcterms:created xsi:type="dcterms:W3CDTF">2020-04-09T10:10:07Z</dcterms:created>
  <dcterms:modified xsi:type="dcterms:W3CDTF">2021-03-20T16:50:45Z</dcterms:modified>
</cp:coreProperties>
</file>