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8" r:id="rId11"/>
    <p:sldId id="266" r:id="rId12"/>
    <p:sldId id="267" r:id="rId13"/>
    <p:sldId id="269" r:id="rId14"/>
    <p:sldId id="264" r:id="rId15"/>
    <p:sldId id="285" r:id="rId16"/>
    <p:sldId id="286" r:id="rId17"/>
    <p:sldId id="280" r:id="rId18"/>
    <p:sldId id="281" r:id="rId19"/>
    <p:sldId id="265" r:id="rId20"/>
    <p:sldId id="271" r:id="rId21"/>
    <p:sldId id="277" r:id="rId22"/>
    <p:sldId id="283" r:id="rId23"/>
    <p:sldId id="288" r:id="rId24"/>
    <p:sldId id="272" r:id="rId25"/>
    <p:sldId id="273" r:id="rId26"/>
    <p:sldId id="274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0" autoAdjust="0"/>
    <p:restoredTop sz="89318" autoAdjust="0"/>
  </p:normalViewPr>
  <p:slideViewPr>
    <p:cSldViewPr>
      <p:cViewPr varScale="1">
        <p:scale>
          <a:sx n="61" d="100"/>
          <a:sy n="61" d="100"/>
        </p:scale>
        <p:origin x="-141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4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800" dirty="0"/>
              <a:t>Соотношение уровня </a:t>
            </a:r>
            <a:r>
              <a:rPr lang="ru-RU" sz="800" dirty="0" smtClean="0"/>
              <a:t>школьной мотивации </a:t>
            </a:r>
            <a:r>
              <a:rPr lang="ru-RU" sz="800" dirty="0"/>
              <a:t>у детей </a:t>
            </a:r>
            <a:endParaRPr lang="ru-RU" sz="800" dirty="0" smtClean="0"/>
          </a:p>
          <a:p>
            <a:pPr>
              <a:defRPr/>
            </a:pPr>
            <a:r>
              <a:rPr lang="ru-RU" sz="800" dirty="0" smtClean="0"/>
              <a:t>на </a:t>
            </a:r>
            <a:r>
              <a:rPr lang="ru-RU" sz="800" dirty="0"/>
              <a:t>начало проекта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уровня учебной мотивации у детей на начало проекта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>
                <c:manualLayout>
                  <c:x val="9.959166424514726E-2"/>
                  <c:y val="8.9060723984434084E-2"/>
                </c:manualLayout>
              </c:layout>
              <c:showVal val="1"/>
            </c:dLbl>
            <c:dLbl>
              <c:idx val="4"/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0.24000000000000002</c:v>
                </c:pt>
                <c:pt idx="1">
                  <c:v>0.59000000000000008</c:v>
                </c:pt>
                <c:pt idx="2">
                  <c:v>0.17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800" dirty="0"/>
              <a:t>Соотношение уровня школьной мотивации у детей </a:t>
            </a:r>
          </a:p>
          <a:p>
            <a:pPr>
              <a:defRPr/>
            </a:pPr>
            <a:r>
              <a:rPr lang="ru-RU" sz="800" dirty="0"/>
              <a:t>на окончание проекта
</a:t>
            </a:r>
          </a:p>
        </c:rich>
      </c:tx>
      <c:layout>
        <c:manualLayout>
          <c:xMode val="edge"/>
          <c:yMode val="edge"/>
          <c:x val="0.16228410835937176"/>
          <c:y val="0.23063676685496484"/>
        </c:manualLayout>
      </c:layout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уровня учебной мотивации у детей на начало проекта
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0656340771779432"/>
                  <c:y val="-6.4255680992710241E-3"/>
                </c:manualLayout>
              </c:layout>
              <c:showVal val="1"/>
            </c:dLbl>
            <c:dLbl>
              <c:idx val="1"/>
              <c:layout>
                <c:manualLayout>
                  <c:x val="0.136740131226112"/>
                  <c:y val="-3.9778165673899489E-2"/>
                </c:manualLayout>
              </c:layout>
              <c:showVal val="1"/>
            </c:dLbl>
            <c:dLbl>
              <c:idx val="2"/>
              <c:layout>
                <c:manualLayout>
                  <c:x val="8.5759925303895035E-2"/>
                  <c:y val="8.3232823486557209E-2"/>
                </c:manualLayout>
              </c:layout>
              <c:showVal val="1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0.51</c:v>
                </c:pt>
                <c:pt idx="1">
                  <c:v>0.35000000000000003</c:v>
                </c:pt>
                <c:pt idx="2">
                  <c:v>0.14000000000000001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Соотношение уровня </a:t>
            </a:r>
            <a:r>
              <a:rPr lang="ru-RU" dirty="0" smtClean="0"/>
              <a:t>школьной мотивации </a:t>
            </a:r>
            <a:r>
              <a:rPr lang="ru-RU" dirty="0"/>
              <a:t>у детей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на </a:t>
            </a:r>
            <a:r>
              <a:rPr lang="ru-RU" dirty="0"/>
              <a:t>начало проекта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уровня учебной мотивации у детей на начало проекта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>
                <c:manualLayout>
                  <c:x val="9.9591664245147246E-2"/>
                  <c:y val="8.906072398443407E-2"/>
                </c:manualLayout>
              </c:layout>
              <c:showVal val="1"/>
            </c:dLbl>
            <c:dLbl>
              <c:idx val="4"/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0.24000000000000002</c:v>
                </c:pt>
                <c:pt idx="1">
                  <c:v>0.59</c:v>
                </c:pt>
                <c:pt idx="2">
                  <c:v>0.17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Соотношение уровня школьной мотивации у детей </a:t>
            </a:r>
          </a:p>
          <a:p>
            <a:pPr>
              <a:defRPr/>
            </a:pPr>
            <a:r>
              <a:rPr lang="ru-RU"/>
              <a:t>на окончание проекта
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уровня учебной мотивации у детей на начало проекта
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8.5759925303895035E-2"/>
                  <c:y val="8.3232823486557209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0.51</c:v>
                </c:pt>
                <c:pt idx="1">
                  <c:v>0.35000000000000003</c:v>
                </c:pt>
                <c:pt idx="2">
                  <c:v>0.14000000000000001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63338"/>
            <a:ext cx="8229600" cy="1828800"/>
          </a:xfrm>
        </p:spPr>
        <p:txBody>
          <a:bodyPr/>
          <a:lstStyle/>
          <a:p>
            <a:pPr algn="ctr"/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«Наш второй дом»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501008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Учитель начальных классов </a:t>
            </a:r>
          </a:p>
          <a:p>
            <a:pPr algn="r"/>
            <a:r>
              <a:rPr lang="ru-RU" dirty="0" smtClean="0"/>
              <a:t>Петрова Ксения Сергеевна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1426" y="609329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2021год</a:t>
            </a:r>
            <a:endParaRPr lang="ru-RU" dirty="0"/>
          </a:p>
        </p:txBody>
      </p:sp>
      <p:pic>
        <p:nvPicPr>
          <p:cNvPr id="1026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6843" y="188640"/>
            <a:ext cx="1728192" cy="137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сюша\downloads\эмблема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728192" cy="164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46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 fontScale="47500" lnSpcReduction="20000"/>
          </a:bodyPr>
          <a:lstStyle/>
          <a:p>
            <a:pPr marL="137160" lvl="0" indent="0">
              <a:buNone/>
            </a:pPr>
            <a:r>
              <a:rPr lang="ru-RU" sz="3400" dirty="0" smtClean="0"/>
              <a:t>Каким </a:t>
            </a:r>
            <a:r>
              <a:rPr lang="ru-RU" sz="3400" dirty="0"/>
              <a:t>видом творчества вы занимались в юности</a:t>
            </a:r>
            <a:r>
              <a:rPr lang="ru-RU" sz="3400" dirty="0" smtClean="0"/>
              <a:t>?</a:t>
            </a:r>
          </a:p>
          <a:p>
            <a:pPr marL="137160" lvl="0" indent="0">
              <a:buNone/>
            </a:pPr>
            <a:r>
              <a:rPr lang="ru-RU" sz="3400" dirty="0"/>
              <a:t> </a:t>
            </a:r>
          </a:p>
          <a:p>
            <a:pPr marL="137160" lvl="0" indent="0">
              <a:buNone/>
            </a:pPr>
            <a:r>
              <a:rPr lang="ru-RU" sz="3400" dirty="0"/>
              <a:t>Любите ли Вы, выращивать цветы, животных, ухаживать за ними</a:t>
            </a:r>
            <a:r>
              <a:rPr lang="ru-RU" sz="3400" dirty="0" smtClean="0"/>
              <a:t>?</a:t>
            </a:r>
            <a:endParaRPr lang="ru-RU" sz="3400" dirty="0"/>
          </a:p>
          <a:p>
            <a:pPr marL="137160" indent="0">
              <a:buNone/>
            </a:pPr>
            <a:r>
              <a:rPr lang="ru-RU" sz="3400" dirty="0"/>
              <a:t> </a:t>
            </a:r>
          </a:p>
          <a:p>
            <a:pPr marL="137160" lvl="0" indent="0">
              <a:buNone/>
            </a:pPr>
            <a:r>
              <a:rPr lang="ru-RU" sz="3400" dirty="0"/>
              <a:t>Умеете ли Вы снимать качественное видео или фотографировать</a:t>
            </a:r>
            <a:r>
              <a:rPr lang="ru-RU" sz="3400" dirty="0" smtClean="0"/>
              <a:t>? _</a:t>
            </a:r>
            <a:endParaRPr lang="ru-RU" sz="3400" dirty="0"/>
          </a:p>
          <a:p>
            <a:pPr marL="137160" indent="0">
              <a:buNone/>
            </a:pPr>
            <a:r>
              <a:rPr lang="ru-RU" sz="3400" dirty="0"/>
              <a:t> </a:t>
            </a:r>
          </a:p>
          <a:p>
            <a:pPr marL="137160" lvl="0" indent="0">
              <a:buNone/>
            </a:pPr>
            <a:r>
              <a:rPr lang="ru-RU" sz="3400" dirty="0"/>
              <a:t>Как Вы считаете, что можно было бы организовать интересного для Ваших детей?( Можете ли Вы помочь в реализации</a:t>
            </a:r>
            <a:r>
              <a:rPr lang="ru-RU" sz="3400" dirty="0" smtClean="0"/>
              <a:t>?)</a:t>
            </a:r>
          </a:p>
          <a:p>
            <a:pPr marL="137160" lvl="0" indent="0">
              <a:buNone/>
            </a:pPr>
            <a:r>
              <a:rPr lang="ru-RU" sz="3400" dirty="0"/>
              <a:t> </a:t>
            </a:r>
          </a:p>
          <a:p>
            <a:pPr marL="137160" lvl="0" indent="0">
              <a:buNone/>
            </a:pPr>
            <a:r>
              <a:rPr lang="ru-RU" sz="3400" dirty="0"/>
              <a:t>В какое время вам удобно посещать школу? (день недели, </a:t>
            </a:r>
            <a:r>
              <a:rPr lang="ru-RU" sz="3400" dirty="0" smtClean="0"/>
              <a:t>время)</a:t>
            </a:r>
          </a:p>
          <a:p>
            <a:pPr marL="137160" lvl="0" indent="0">
              <a:buNone/>
            </a:pPr>
            <a:endParaRPr lang="ru-RU" sz="3400" dirty="0" smtClean="0"/>
          </a:p>
          <a:p>
            <a:pPr marL="137160" indent="0">
              <a:buNone/>
            </a:pPr>
            <a:r>
              <a:rPr lang="ru-RU" sz="3400" dirty="0"/>
              <a:t> </a:t>
            </a:r>
          </a:p>
          <a:p>
            <a:pPr marL="137160" lvl="0" indent="0">
              <a:buNone/>
            </a:pPr>
            <a:r>
              <a:rPr lang="ru-RU" sz="3400" dirty="0"/>
              <a:t>Могли бы Вы  помочь в оформлении кабинета, школьного коридора, пришкольного участка</a:t>
            </a:r>
            <a:r>
              <a:rPr lang="ru-RU" sz="3400" dirty="0" smtClean="0"/>
              <a:t>?</a:t>
            </a:r>
          </a:p>
          <a:p>
            <a:pPr marL="137160" lvl="0" indent="0">
              <a:buNone/>
            </a:pPr>
            <a:endParaRPr lang="ru-RU" sz="3400" dirty="0"/>
          </a:p>
          <a:p>
            <a:pPr marL="137160" indent="0">
              <a:buNone/>
            </a:pPr>
            <a:r>
              <a:rPr lang="ru-RU" sz="3400" dirty="0" smtClean="0"/>
              <a:t>Ваши </a:t>
            </a:r>
            <a:r>
              <a:rPr lang="ru-RU" sz="3400" dirty="0"/>
              <a:t>пожелания и </a:t>
            </a:r>
            <a:r>
              <a:rPr lang="ru-RU" sz="3400" dirty="0" smtClean="0"/>
              <a:t>предложения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Анкета для </a:t>
            </a:r>
            <a:r>
              <a:rPr lang="ru-RU" dirty="0" smtClean="0"/>
              <a:t>родителей</a:t>
            </a:r>
            <a:endParaRPr lang="ru-RU" dirty="0"/>
          </a:p>
        </p:txBody>
      </p:sp>
      <p:pic>
        <p:nvPicPr>
          <p:cNvPr id="9218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025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F:\деловые\фото рис и соч\30kwlkXtHG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91" y="1873583"/>
            <a:ext cx="3341205" cy="2520280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softEdge rad="1016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Конкурс рисунков среди обучающихся 1 класса «Мой супер-классный кабинет» с комментариями родителей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 descr="F:\деловые\фото рис и соч\7DjKodoLsH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73583"/>
            <a:ext cx="3326178" cy="2448272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6" name="Рисунок 5" descr="F:\деловые\фото рис и соч\AaQQSP1CSfI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93096"/>
            <a:ext cx="3274547" cy="2376264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10242" name="Picture 2" descr="D:\Ксюша\downloads\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713" y="115717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642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F:\деловые\фото рис и соч\kQ1I1--D9lI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312368" cy="2448272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5" name="Рисунок 4" descr="F:\деловые\фото рис и соч\kyCd6lpKfPk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4664"/>
            <a:ext cx="3179569" cy="2376264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6" name="Рисунок 5" descr="F:\деловые\фото рис и соч\F2y7kU04uU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96952"/>
            <a:ext cx="6018272" cy="3600400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11266" name="Picture 2" descr="D:\Ксюша\downloads\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750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73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F:\деловые\фото рис и соч\KddJXMeev8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2592288" cy="4248472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070992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Конкурс сочинений среди обучающихся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Мой супер-классный кабинет» с комментариями родителей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 descr="F:\деловые\фото рис и соч\bhgnFPfrYf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1322" y="2204864"/>
            <a:ext cx="2809875" cy="4255636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6" name="Рисунок 5" descr="F:\деловые\фото рис и соч\Cl8krkiPobk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04864"/>
            <a:ext cx="2790190" cy="4372982"/>
          </a:xfrm>
          <a:prstGeom prst="rect">
            <a:avLst/>
          </a:prstGeom>
          <a:noFill/>
          <a:ln>
            <a:noFill/>
          </a:ln>
          <a:effectLst>
            <a:softEdge rad="101600"/>
          </a:effectLst>
        </p:spPr>
      </p:pic>
      <p:pic>
        <p:nvPicPr>
          <p:cNvPr id="12290" name="Picture 2" descr="D:\Ксюша\downloads\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4269" y="166688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51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16025"/>
            <a:ext cx="8229600" cy="5093335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sz="3200" dirty="0"/>
              <a:t>2. </a:t>
            </a:r>
            <a:r>
              <a:rPr lang="ru-RU" sz="3200" dirty="0" smtClean="0"/>
              <a:t>Разработать комплексный подход </a:t>
            </a:r>
            <a:r>
              <a:rPr lang="ru-RU" sz="3200" dirty="0"/>
              <a:t>к организации предметно – развивающей среды в начальной школе</a:t>
            </a:r>
            <a:r>
              <a:rPr lang="ru-RU" sz="3200" dirty="0" smtClean="0"/>
              <a:t>.</a:t>
            </a:r>
          </a:p>
          <a:p>
            <a:pPr marL="137160" indent="0">
              <a:buNone/>
            </a:pPr>
            <a:endParaRPr lang="ru-RU" sz="3200" dirty="0"/>
          </a:p>
          <a:p>
            <a:pPr marL="137160" indent="0">
              <a:buNone/>
            </a:pPr>
            <a:r>
              <a:rPr lang="ru-RU" sz="3200" dirty="0"/>
              <a:t>3. </a:t>
            </a:r>
            <a:r>
              <a:rPr lang="ru-RU" sz="3200" dirty="0" smtClean="0"/>
              <a:t>Выяснить наличие материально </a:t>
            </a:r>
            <a:r>
              <a:rPr lang="ru-RU" sz="3200" dirty="0"/>
              <a:t>– технической базы, наличие наглядности, средств обучения и т. д</a:t>
            </a:r>
            <a:r>
              <a:rPr lang="ru-RU" sz="3200" dirty="0" smtClean="0"/>
              <a:t>.</a:t>
            </a:r>
          </a:p>
          <a:p>
            <a:pPr marL="137160" indent="0">
              <a:buNone/>
            </a:pPr>
            <a:r>
              <a:rPr lang="ru-RU" sz="3200" dirty="0" smtClean="0"/>
              <a:t> </a:t>
            </a:r>
          </a:p>
          <a:p>
            <a:pPr marL="137160" indent="0">
              <a:buNone/>
            </a:pPr>
            <a:r>
              <a:rPr lang="ru-RU" sz="3200" dirty="0" smtClean="0"/>
              <a:t>4.Выявить риски </a:t>
            </a:r>
            <a:r>
              <a:rPr lang="ru-RU" sz="3200" dirty="0" smtClean="0"/>
              <a:t>проекта (смена интересов участников проекта)</a:t>
            </a:r>
            <a:endParaRPr lang="ru-RU" sz="3200" dirty="0"/>
          </a:p>
          <a:p>
            <a:endParaRPr lang="ru-RU" sz="3200" dirty="0"/>
          </a:p>
        </p:txBody>
      </p:sp>
      <p:pic>
        <p:nvPicPr>
          <p:cNvPr id="13314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7950" y="21590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88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9174113"/>
              </p:ext>
            </p:extLst>
          </p:nvPr>
        </p:nvGraphicFramePr>
        <p:xfrm>
          <a:off x="467544" y="332656"/>
          <a:ext cx="8215370" cy="62267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0616"/>
                <a:gridCol w="3481548"/>
                <a:gridCol w="2643206"/>
              </a:tblGrid>
              <a:tr h="525977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2018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Апрель-Май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Виды работ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96730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Озеленение кабинета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 с привлечением обучающихся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Деление на зоны.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2198204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Неделя детской книги и День </a:t>
                      </a:r>
                      <a:r>
                        <a:rPr lang="ru-RU" sz="1400" dirty="0" err="1" smtClean="0">
                          <a:effectLst/>
                          <a:latin typeface="+mn-lt"/>
                        </a:rPr>
                        <a:t>книгодарения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(Создание собственной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библиотеки)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141161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Создание обучающимися дидактического материала для помощи на уроках.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</a:tbl>
          </a:graphicData>
        </a:graphic>
      </p:graphicFrame>
      <p:pic>
        <p:nvPicPr>
          <p:cNvPr id="3074" name="Picture 2" descr="D:\Ксюша\ШКОЛА\для конкурса в поездку\новые свежие нужные фото и видео\20200910_1612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7413" y="764704"/>
            <a:ext cx="1656184" cy="2232248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sus\Desktop\IMG-a692d539fd341e797004006e192b0151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143248"/>
            <a:ext cx="1571636" cy="2095515"/>
          </a:xfrm>
          <a:prstGeom prst="rect">
            <a:avLst/>
          </a:prstGeom>
          <a:noFill/>
          <a:effectLst>
            <a:outerShdw blurRad="88900" dist="50800" dir="5400000" algn="ctr" rotWithShape="0">
              <a:srgbClr val="000000">
                <a:alpha val="9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14749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 smtClean="0"/>
              <a:t>Учить </a:t>
            </a:r>
            <a:r>
              <a:rPr lang="ru-RU" dirty="0"/>
              <a:t>детей самостоятельно принимать решения по облагораживанию </a:t>
            </a:r>
            <a:r>
              <a:rPr lang="ru-RU" dirty="0" smtClean="0"/>
              <a:t>окружающей их </a:t>
            </a:r>
            <a:r>
              <a:rPr lang="ru-RU" dirty="0" smtClean="0"/>
              <a:t>среды</a:t>
            </a:r>
          </a:p>
          <a:p>
            <a:endParaRPr lang="ru-RU" dirty="0" smtClean="0"/>
          </a:p>
          <a:p>
            <a:r>
              <a:rPr lang="ru-RU" dirty="0"/>
              <a:t>Содействовать развитию творческой активности детей</a:t>
            </a:r>
          </a:p>
          <a:p>
            <a:endParaRPr lang="ru-RU" dirty="0"/>
          </a:p>
          <a:p>
            <a:r>
              <a:rPr lang="ru-RU" dirty="0"/>
              <a:t>Повышать учебную мотивацию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I</a:t>
            </a:r>
            <a:r>
              <a:rPr lang="en-US" dirty="0" smtClean="0">
                <a:effectLst/>
              </a:rPr>
              <a:t>II</a:t>
            </a:r>
            <a:r>
              <a:rPr lang="ru-RU" dirty="0" smtClean="0">
                <a:effectLst/>
              </a:rPr>
              <a:t>. </a:t>
            </a:r>
            <a:r>
              <a:rPr lang="ru-RU" dirty="0">
                <a:effectLst/>
              </a:rPr>
              <a:t>ЭТАП – </a:t>
            </a:r>
            <a:r>
              <a:rPr lang="ru-RU" dirty="0" err="1" smtClean="0">
                <a:effectLst/>
              </a:rPr>
              <a:t>Деятельностный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9465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38892048"/>
              </p:ext>
            </p:extLst>
          </p:nvPr>
        </p:nvGraphicFramePr>
        <p:xfrm>
          <a:off x="714348" y="357166"/>
          <a:ext cx="7858180" cy="61898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2685"/>
                <a:gridCol w="3372289"/>
                <a:gridCol w="2643206"/>
              </a:tblGrid>
              <a:tr h="38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Год, месяц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Виды работ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indent="71818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2314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2018г.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Сентябрь-Декабрь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Организация</a:t>
                      </a:r>
                      <a:r>
                        <a:rPr lang="ru-RU" sz="1400" baseline="0" dirty="0" smtClean="0">
                          <a:effectLst/>
                        </a:rPr>
                        <a:t> совместного творчества детей и </a:t>
                      </a:r>
                      <a:r>
                        <a:rPr lang="ru-RU" sz="1400" baseline="0" dirty="0" smtClean="0">
                          <a:effectLst/>
                        </a:rPr>
                        <a:t>родителей</a:t>
                      </a:r>
                      <a:endParaRPr lang="ru-RU" sz="14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Интегрированные уроки с использованием</a:t>
                      </a:r>
                      <a:r>
                        <a:rPr lang="ru-RU" sz="1400" baseline="0" dirty="0" smtClean="0">
                          <a:effectLst/>
                        </a:rPr>
                        <a:t> предметно-развивающих зон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516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2019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Январь-</a:t>
                      </a:r>
                      <a:r>
                        <a:rPr lang="ru-RU" sz="1400" baseline="0" dirty="0" smtClean="0">
                          <a:effectLst/>
                        </a:rPr>
                        <a:t> Май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Сбор макулатуры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Сбор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батареек «Спаси ёжика» по инициативе учащихся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Неделя детской книги и День </a:t>
                      </a:r>
                      <a:r>
                        <a:rPr lang="ru-RU" sz="1400" dirty="0" err="1" smtClean="0">
                          <a:effectLst/>
                        </a:rPr>
                        <a:t>книгодарения</a:t>
                      </a:r>
                      <a:r>
                        <a:rPr lang="ru-RU" sz="1400" dirty="0" smtClean="0">
                          <a:effectLst/>
                        </a:rPr>
                        <a:t> (Создание собственной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библиотеки)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66197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2019г.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Сентябрь-Декабрь</a:t>
                      </a:r>
                    </a:p>
                  </a:txBody>
                  <a:tcPr marL="67307" marR="67307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Интеллектуальная игра для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родителей «А мы это знаем»</a:t>
                      </a: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Неделя детской книги и День </a:t>
                      </a:r>
                      <a:r>
                        <a:rPr lang="ru-RU" sz="1400" dirty="0" err="1" smtClean="0">
                          <a:effectLst/>
                        </a:rPr>
                        <a:t>книгодарения</a:t>
                      </a:r>
                      <a:r>
                        <a:rPr lang="ru-RU" sz="1400" dirty="0" smtClean="0">
                          <a:effectLst/>
                        </a:rPr>
                        <a:t> (Создание собственной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библиотеки)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Защита собственных проектов «Могу тебя научить»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055479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 v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</a:tbl>
          </a:graphicData>
        </a:graphic>
      </p:graphicFrame>
      <p:pic>
        <p:nvPicPr>
          <p:cNvPr id="4098" name="Picture 2" descr="D:\Ксюша\ШКОЛА\для конкурса в поездку\новые свежие нужные фото и видео\20191009_130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4725144"/>
            <a:ext cx="2574475" cy="1859062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Ксюша\ШКОЛА\СКАЧАТЬ фото\первыши\Новая папка (9)\F31B7Ij328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3770" y="3001416"/>
            <a:ext cx="1292796" cy="1723728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Ксюша\ШКОЛА\для конкурса в поездку\для конкурса\20191011_1653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2646482" cy="1944216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2860451"/>
              </p:ext>
            </p:extLst>
          </p:nvPr>
        </p:nvGraphicFramePr>
        <p:xfrm>
          <a:off x="500034" y="500042"/>
          <a:ext cx="8143932" cy="6169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9692"/>
                <a:gridCol w="3519596"/>
                <a:gridCol w="2714644"/>
              </a:tblGrid>
              <a:tr h="426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Год, месяц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Виды работ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indent="71818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3134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2020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Январь-</a:t>
                      </a:r>
                      <a:r>
                        <a:rPr lang="ru-RU" sz="1400" baseline="0" dirty="0" smtClean="0">
                          <a:effectLst/>
                        </a:rPr>
                        <a:t> Май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Сбор пластика по инициативе  учащихся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Проведение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мероприятий для других классов по инициативе учащихся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Участие в НПК различного уровня и получение призовых мест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Неделя детской книги в дистанционном формате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Выполнение творческих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для улучшения дидактической базы кабинета в дистанционном формате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168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2020г.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Сентябрь-Декабрь</a:t>
                      </a: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Анализ диагностики</a:t>
                      </a:r>
                      <a:r>
                        <a:rPr lang="ru-RU" sz="1400" baseline="0" dirty="0" smtClean="0">
                          <a:effectLst/>
                        </a:rPr>
                        <a:t> учебной мотивации у детей.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</a:rPr>
                        <a:t>Сравнение результатов.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4394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2021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Январь-</a:t>
                      </a:r>
                      <a:r>
                        <a:rPr lang="ru-RU" sz="1400" baseline="0" dirty="0" smtClean="0">
                          <a:effectLst/>
                        </a:rPr>
                        <a:t> Март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Участие в НПК различного уровня и получение призовых мест</a:t>
                      </a: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Участие в олимпиадах различного уровня и получение призовых мест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</a:tbl>
          </a:graphicData>
        </a:graphic>
      </p:graphicFrame>
      <p:pic>
        <p:nvPicPr>
          <p:cNvPr id="1026" name="Picture 2" descr="D:\Ксюша\ШКОЛА\СКАЧАТЬ фото\первыши\новое 3 класс\грамоты\20191127_1620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1" y="908720"/>
            <a:ext cx="2737203" cy="1539677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Ксюша\ШКОЛА\СКАЧАТЬ фото\первыши\новое 3 класс\конструктор день\20191011_1645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6161" y="2431253"/>
            <a:ext cx="2545182" cy="1431665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1394250"/>
              </p:ext>
            </p:extLst>
          </p:nvPr>
        </p:nvGraphicFramePr>
        <p:xfrm>
          <a:off x="6381116" y="3429000"/>
          <a:ext cx="1855271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8" name="Picture 4" descr="D:\Ксюша\ШКОЛА\для конкурса в поездку\для конкурса в поездку\новые свежие нужные фото и видео\20210203_1435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2394" y="5230570"/>
            <a:ext cx="2544960" cy="1431540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924945"/>
            <a:ext cx="8229600" cy="3384376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	В </a:t>
            </a:r>
            <a:r>
              <a:rPr lang="ru-RU" dirty="0"/>
              <a:t>процессе работы над проектом были использованы следующие методы</a:t>
            </a:r>
          </a:p>
          <a:p>
            <a:pPr lvl="0"/>
            <a:r>
              <a:rPr lang="ru-RU" dirty="0" smtClean="0"/>
              <a:t>аналитический;</a:t>
            </a:r>
            <a:endParaRPr lang="ru-RU" dirty="0"/>
          </a:p>
          <a:p>
            <a:pPr lvl="0"/>
            <a:r>
              <a:rPr lang="ru-RU" dirty="0"/>
              <a:t>метод опроса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I</a:t>
            </a:r>
            <a:r>
              <a:rPr lang="en-US" dirty="0" smtClean="0">
                <a:effectLst/>
              </a:rPr>
              <a:t>V</a:t>
            </a:r>
            <a:r>
              <a:rPr lang="ru-RU" dirty="0" smtClean="0">
                <a:effectLst/>
              </a:rPr>
              <a:t>. </a:t>
            </a:r>
            <a:r>
              <a:rPr lang="ru-RU" dirty="0">
                <a:effectLst/>
              </a:rPr>
              <a:t>ЭТАП – Анализ деятельности </a:t>
            </a:r>
            <a:endParaRPr lang="ru-RU" dirty="0"/>
          </a:p>
        </p:txBody>
      </p:sp>
      <p:pic>
        <p:nvPicPr>
          <p:cNvPr id="14338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6838" y="332656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558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5216" lvl="1" indent="0">
              <a:buNone/>
            </a:pPr>
            <a:r>
              <a:rPr lang="ru-RU" dirty="0" smtClean="0"/>
              <a:t>	Настоящий кабинет предметника является не только фоном, красивым дополнением, но и инструментом, который мощно стимулирует ученика и становится помощником учителя.</a:t>
            </a:r>
          </a:p>
          <a:p>
            <a:pPr marL="585216" lvl="1" indent="0">
              <a:buNone/>
            </a:pPr>
            <a:endParaRPr lang="ru-RU" dirty="0" smtClean="0"/>
          </a:p>
          <a:p>
            <a:pPr marL="585216" lvl="1" indent="0">
              <a:buNone/>
            </a:pPr>
            <a:r>
              <a:rPr lang="ru-RU" dirty="0" smtClean="0"/>
              <a:t>	Именно поэтому кабинет является одной из важных составляющих образовательного процесса.</a:t>
            </a:r>
            <a:endParaRPr lang="ru-RU" dirty="0"/>
          </a:p>
        </p:txBody>
      </p:sp>
      <p:pic>
        <p:nvPicPr>
          <p:cNvPr id="2050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7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u-RU" dirty="0"/>
              <a:t> Качественные</a:t>
            </a:r>
          </a:p>
          <a:p>
            <a:r>
              <a:rPr lang="ru-RU" dirty="0" smtClean="0"/>
              <a:t>созданы </a:t>
            </a:r>
            <a:r>
              <a:rPr lang="ru-RU" dirty="0" smtClean="0"/>
              <a:t>комфортные условия, способствующие </a:t>
            </a:r>
            <a:r>
              <a:rPr lang="ru-RU" dirty="0" smtClean="0"/>
              <a:t>всестороннему развитию и творческой активности учеников младшего школьного возраста.</a:t>
            </a:r>
          </a:p>
          <a:p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реализации проекта </a:t>
            </a:r>
            <a:r>
              <a:rPr lang="ru-RU" dirty="0" smtClean="0"/>
              <a:t>созданы </a:t>
            </a:r>
            <a:r>
              <a:rPr lang="ru-RU" dirty="0"/>
              <a:t>продукты творчества детей, что </a:t>
            </a:r>
            <a:r>
              <a:rPr lang="ru-RU" dirty="0" smtClean="0"/>
              <a:t>повышает </a:t>
            </a:r>
            <a:r>
              <a:rPr lang="ru-RU" dirty="0"/>
              <a:t>их самооценку и значимость в коллективе. </a:t>
            </a:r>
            <a:endParaRPr lang="ru-RU" dirty="0" smtClean="0"/>
          </a:p>
          <a:p>
            <a:endParaRPr lang="ru-RU" dirty="0"/>
          </a:p>
          <a:p>
            <a:pPr lvl="0"/>
            <a:r>
              <a:rPr lang="ru-RU" dirty="0" smtClean="0"/>
              <a:t>продолжение </a:t>
            </a:r>
            <a:r>
              <a:rPr lang="ru-RU" dirty="0" smtClean="0"/>
              <a:t>деятельности </a:t>
            </a:r>
            <a:r>
              <a:rPr lang="ru-RU" dirty="0"/>
              <a:t>по </a:t>
            </a:r>
            <a:r>
              <a:rPr lang="ru-RU" dirty="0" smtClean="0"/>
              <a:t>развитию </a:t>
            </a:r>
            <a:r>
              <a:rPr lang="ru-RU" dirty="0"/>
              <a:t>творческой активности </a:t>
            </a:r>
            <a:r>
              <a:rPr lang="ru-RU" dirty="0" smtClean="0"/>
              <a:t>обучающихся на основе полученного опыта;</a:t>
            </a:r>
            <a:endParaRPr lang="ru-RU" dirty="0" smtClean="0"/>
          </a:p>
          <a:p>
            <a:pPr lvl="0"/>
            <a:endParaRPr lang="ru-RU" dirty="0"/>
          </a:p>
          <a:p>
            <a:r>
              <a:rPr lang="ru-RU" dirty="0" smtClean="0"/>
              <a:t>созданная </a:t>
            </a:r>
            <a:r>
              <a:rPr lang="ru-RU" dirty="0"/>
              <a:t>среда </a:t>
            </a:r>
            <a:r>
              <a:rPr lang="ru-RU" dirty="0" smtClean="0"/>
              <a:t>воспитывает </a:t>
            </a:r>
            <a:r>
              <a:rPr lang="ru-RU" dirty="0"/>
              <a:t>эмоционально положительное отношение к образовательному учреждению, желание посещать его, </a:t>
            </a:r>
            <a:r>
              <a:rPr lang="ru-RU" dirty="0" smtClean="0"/>
              <a:t>обогащает </a:t>
            </a:r>
            <a:r>
              <a:rPr lang="ru-RU" dirty="0"/>
              <a:t>новыми впечатлениями и знаниями, </a:t>
            </a:r>
            <a:r>
              <a:rPr lang="ru-RU" dirty="0" smtClean="0"/>
              <a:t>привлекает </a:t>
            </a:r>
            <a:r>
              <a:rPr lang="ru-RU" dirty="0"/>
              <a:t>к активной учебной деятельности, интеллектуальному развитию детей.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Результаты </a:t>
            </a:r>
            <a:r>
              <a:rPr lang="ru-RU" dirty="0">
                <a:effectLst/>
              </a:rPr>
              <a:t>проекта</a:t>
            </a:r>
            <a:endParaRPr lang="ru-RU" dirty="0"/>
          </a:p>
        </p:txBody>
      </p:sp>
      <p:pic>
        <p:nvPicPr>
          <p:cNvPr id="16386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4176" y="116632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098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428604"/>
          <a:ext cx="4143404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4857752" y="357166"/>
          <a:ext cx="4071966" cy="5435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 descr="D:\Ксюша\downloads\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142852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43240" y="5715016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Анкета для определения уровня школьной мотивации  Н.Г. </a:t>
            </a:r>
            <a:r>
              <a:rPr lang="ru-RU" dirty="0" err="1" smtClean="0"/>
              <a:t>Лускановой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36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08" y="1268760"/>
            <a:ext cx="8229600" cy="4525963"/>
          </a:xfrm>
        </p:spPr>
        <p:txBody>
          <a:bodyPr/>
          <a:lstStyle/>
          <a:p>
            <a:r>
              <a:rPr lang="ru-RU" dirty="0" smtClean="0"/>
              <a:t>При анализе деятельности мы видим, </a:t>
            </a:r>
            <a:r>
              <a:rPr lang="ru-RU" dirty="0" smtClean="0"/>
              <a:t>что стала </a:t>
            </a:r>
            <a:r>
              <a:rPr lang="ru-RU" dirty="0"/>
              <a:t>расти мотивация обучающихся к выполнению </a:t>
            </a:r>
            <a:r>
              <a:rPr lang="ru-RU" dirty="0" smtClean="0"/>
              <a:t>собственных проектов</a:t>
            </a:r>
            <a:r>
              <a:rPr lang="ru-RU" dirty="0"/>
              <a:t>, выросло качество выполняемых работ и количество победителей и призеров в научно-практических </a:t>
            </a:r>
            <a:r>
              <a:rPr lang="ru-RU" dirty="0" smtClean="0"/>
              <a:t>конференциях</a:t>
            </a:r>
            <a:r>
              <a:rPr lang="ru-RU" dirty="0"/>
              <a:t> </a:t>
            </a:r>
            <a:r>
              <a:rPr lang="ru-RU" dirty="0" smtClean="0"/>
              <a:t>различного уровня.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42852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Ксюша\ШКОЛА\СКАЧАТЬ фото\первыши\2 класс\мосунова в 1д классе\20190411_1007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15598"/>
            <a:ext cx="2154037" cy="1211646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Ксюша\фото\новое 2019 20\viber\media\Viber Images\IMG-0aeef5bb8f3b4fcf4f1781dea1b575ec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314197"/>
            <a:ext cx="1770356" cy="1327767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Ксюша\фото\фото с телефона 2021 январь\разное с телефона с папок\viber\Viber Images\IMG-45ec6420178702f748e7ded26114fc83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25144"/>
            <a:ext cx="1423161" cy="1897548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Ксюша\фото\фото с телефона 2021 январь\разное с телефона с папок\viber\Viber Images\IMG-53b56415279a1807c17e0d668be1e8d3-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517232"/>
            <a:ext cx="2193532" cy="1233862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Ксюша\фото\фото с телефона 2021 январь\разное с телефона с папок\viber\Viber Images\IMG-b3e2b7f219b88ca02f0f63b3397585ff-V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071942"/>
            <a:ext cx="2015547" cy="1511660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25997148"/>
              </p:ext>
            </p:extLst>
          </p:nvPr>
        </p:nvGraphicFramePr>
        <p:xfrm>
          <a:off x="1331640" y="2204864"/>
          <a:ext cx="6552727" cy="2275453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686229"/>
                <a:gridCol w="1622166"/>
                <a:gridCol w="1622166"/>
                <a:gridCol w="1622166"/>
              </a:tblGrid>
              <a:tr h="50341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2018-2019 </a:t>
                      </a:r>
                      <a:r>
                        <a:rPr lang="ru-RU" sz="1200" dirty="0" err="1">
                          <a:effectLst/>
                        </a:rPr>
                        <a:t>уч.год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2019-2020 уч.год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75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Кол-во участников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Победители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 участников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Победители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Результативность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9043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07098"/>
            <a:ext cx="8229600" cy="452596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 Количественные</a:t>
            </a:r>
          </a:p>
          <a:p>
            <a:pPr lvl="0"/>
            <a:r>
              <a:rPr lang="ru-RU" dirty="0"/>
              <a:t>участие не менее </a:t>
            </a:r>
            <a:r>
              <a:rPr lang="ru-RU" dirty="0" smtClean="0"/>
              <a:t>50 </a:t>
            </a:r>
            <a:r>
              <a:rPr lang="ru-RU" dirty="0"/>
              <a:t>обучающихся;</a:t>
            </a:r>
          </a:p>
          <a:p>
            <a:pPr lvl="0"/>
            <a:r>
              <a:rPr lang="ru-RU" dirty="0"/>
              <a:t>привлечение не менее  </a:t>
            </a:r>
            <a:r>
              <a:rPr lang="ru-RU" dirty="0" smtClean="0"/>
              <a:t>80 </a:t>
            </a:r>
            <a:r>
              <a:rPr lang="ru-RU" dirty="0"/>
              <a:t>родителей для участия в проекте;</a:t>
            </a:r>
          </a:p>
          <a:p>
            <a:pPr lvl="0"/>
            <a:r>
              <a:rPr lang="ru-RU" dirty="0"/>
              <a:t>создание методического уголка по творческой деятельности;</a:t>
            </a:r>
          </a:p>
          <a:p>
            <a:pPr lvl="0"/>
            <a:r>
              <a:rPr lang="ru-RU" dirty="0"/>
              <a:t>н</a:t>
            </a:r>
            <a:r>
              <a:rPr lang="ru-RU" dirty="0" smtClean="0"/>
              <a:t>есколько публикаций </a:t>
            </a:r>
            <a:r>
              <a:rPr lang="ru-RU" dirty="0"/>
              <a:t>по теме проекта;</a:t>
            </a:r>
          </a:p>
          <a:p>
            <a:pPr lvl="0"/>
            <a:r>
              <a:rPr lang="ru-RU" dirty="0"/>
              <a:t>передача опыта на различных семинарах разного уровня.</a:t>
            </a:r>
          </a:p>
        </p:txBody>
      </p:sp>
      <p:pic>
        <p:nvPicPr>
          <p:cNvPr id="17410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Ксюша\ШКОЛА\категория НУЖНОЕ ТО СаМое\Раздел 3\3.3. Транслирование в педагогических коллективах опыта практических результатов своей профессиональной деятельности\3.3.2. Сведения о наличии выступлений\Глушковские чтения 2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908570"/>
            <a:ext cx="2304256" cy="1491366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Ксюша\ШКОЛА\категория НУЖНОЕ ТО СаМое\Раздел 3\3.3. Транслирование в педагогических коллективах опыта практических результатов своей профессиональной деятельности\3.3.2. Сведения о наличии выступлений\29 школ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654253"/>
            <a:ext cx="1429371" cy="1001142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132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отзывы обучающихся и родителей;</a:t>
            </a:r>
          </a:p>
          <a:p>
            <a:pPr lvl="0"/>
            <a:r>
              <a:rPr lang="ru-RU" dirty="0" smtClean="0"/>
              <a:t>наличие </a:t>
            </a:r>
            <a:r>
              <a:rPr lang="ru-RU" dirty="0"/>
              <a:t>материалов о ходе и реализации проекта, фото и видео-материалы о проделанной работе; </a:t>
            </a:r>
          </a:p>
          <a:p>
            <a:r>
              <a:rPr lang="ru-RU" dirty="0"/>
              <a:t>м</a:t>
            </a:r>
            <a:r>
              <a:rPr lang="ru-RU" dirty="0" smtClean="0"/>
              <a:t>етоды </a:t>
            </a:r>
            <a:r>
              <a:rPr lang="ru-RU" dirty="0"/>
              <a:t>оценки эффективности проекта: </a:t>
            </a:r>
          </a:p>
          <a:p>
            <a:pPr lvl="0"/>
            <a:r>
              <a:rPr lang="ru-RU" dirty="0"/>
              <a:t>анкетирование участников проекта; </a:t>
            </a:r>
          </a:p>
          <a:p>
            <a:pPr lvl="0"/>
            <a:r>
              <a:rPr lang="ru-RU" dirty="0"/>
              <a:t>фото- мониторинг основных этапов </a:t>
            </a:r>
            <a:r>
              <a:rPr lang="ru-RU" dirty="0" smtClean="0"/>
              <a:t>проекта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51763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</a:rPr>
              <a:t>Критерии и методы оценки результатов</a:t>
            </a:r>
            <a:endParaRPr lang="ru-RU" sz="3200" dirty="0"/>
          </a:p>
        </p:txBody>
      </p:sp>
      <p:pic>
        <p:nvPicPr>
          <p:cNvPr id="18434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695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	Работа над данным проектом завершена, что позволяет продумать дальнейшие шаги по развитию сотрудничества с образовательной организацией и обмена опытом в данной области, так как содержание проекта не утрачивает своей актуальности. </a:t>
            </a:r>
          </a:p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dirty="0"/>
              <a:t>	</a:t>
            </a:r>
            <a:r>
              <a:rPr lang="ru-RU" dirty="0" smtClean="0"/>
              <a:t>Учитывая </a:t>
            </a:r>
            <a:r>
              <a:rPr lang="ru-RU" dirty="0"/>
              <a:t>дальнейшую работу проект «Наш второй дом» можно отнести к разряду устойчивых.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24744"/>
            <a:ext cx="8643998" cy="936104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Устойчивость проекта и его дальнейшее развитие </a:t>
            </a:r>
            <a:endParaRPr lang="ru-RU" dirty="0"/>
          </a:p>
        </p:txBody>
      </p:sp>
      <p:pic>
        <p:nvPicPr>
          <p:cNvPr id="19458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42852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86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58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42852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Ксюша\downloads\эмблема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728192" cy="164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577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996953"/>
            <a:ext cx="8229600" cy="3312368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	Создание </a:t>
            </a:r>
            <a:r>
              <a:rPr lang="ru-RU" dirty="0" smtClean="0"/>
              <a:t>комфортных условий</a:t>
            </a:r>
            <a:r>
              <a:rPr lang="ru-RU" dirty="0" smtClean="0"/>
              <a:t>, способствующих всестороннему развитию и творческой активности учеников младшего школьного возраста.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pic>
        <p:nvPicPr>
          <p:cNvPr id="3074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0313" y="512763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31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942332"/>
          </a:xfrm>
        </p:spPr>
        <p:txBody>
          <a:bodyPr>
            <a:normAutofit/>
          </a:bodyPr>
          <a:lstStyle/>
          <a:p>
            <a:r>
              <a:rPr lang="ru-RU" dirty="0" smtClean="0"/>
              <a:t>Определить потребности обучающихся и родителей в представлениях класса мечты</a:t>
            </a:r>
          </a:p>
          <a:p>
            <a:r>
              <a:rPr lang="ru-RU" dirty="0" smtClean="0"/>
              <a:t>Организовать сотрудничество педагогов, родителей и детей</a:t>
            </a:r>
          </a:p>
          <a:p>
            <a:r>
              <a:rPr lang="ru-RU" dirty="0" smtClean="0"/>
              <a:t>Содействовать развитию творческой активности детей младшего школьного возраста</a:t>
            </a:r>
          </a:p>
          <a:p>
            <a:r>
              <a:rPr lang="ru-RU" dirty="0" smtClean="0"/>
              <a:t>Учить детей самостоятельно принимать решения по облагораживанию окружающей среды</a:t>
            </a:r>
          </a:p>
          <a:p>
            <a:r>
              <a:rPr lang="ru-RU" dirty="0" smtClean="0"/>
              <a:t>Повышать учебную мотивацию 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pic>
        <p:nvPicPr>
          <p:cNvPr id="4098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6632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46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730419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 smtClean="0"/>
              <a:t>	В изменившейся социокультурной ситуации изменились и сами дети, поэтому особое внимание в сфере образования необходимо уделять созданию условий для развития личности, которая будет инициативна, сможет сотрудничать, самостоятельно действовать в ситуации выбора, сумеет не просто жить в обществе, но и создавать самостоятельно комфортную среду.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008112"/>
          </a:xfrm>
        </p:spPr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pic>
        <p:nvPicPr>
          <p:cNvPr id="5122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978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464496"/>
          </a:xfrm>
        </p:spPr>
        <p:txBody>
          <a:bodyPr numCol="2">
            <a:normAutofit/>
          </a:bodyPr>
          <a:lstStyle/>
          <a:p>
            <a:pPr marL="137160" indent="0" algn="ctr">
              <a:buNone/>
            </a:pPr>
            <a:r>
              <a:rPr lang="ru-RU" u="sng" dirty="0">
                <a:solidFill>
                  <a:srgbClr val="FFC000"/>
                </a:solidFill>
              </a:rPr>
              <a:t>Прямая: </a:t>
            </a:r>
            <a:endParaRPr lang="ru-RU" dirty="0">
              <a:solidFill>
                <a:srgbClr val="FFC000"/>
              </a:solidFill>
            </a:endParaRPr>
          </a:p>
          <a:p>
            <a:pPr marL="137160" indent="0" algn="ctr">
              <a:buNone/>
            </a:pPr>
            <a:r>
              <a:rPr lang="ru-RU" dirty="0" smtClean="0"/>
              <a:t>Дети младшего школьного возраста МБОУ «Средняя общеобразовательная школа №29 города  Йошкар-Олы» - два коллектива обучающихся разных классов</a:t>
            </a:r>
          </a:p>
          <a:p>
            <a:pPr marL="137160" indent="0" algn="ctr">
              <a:buNone/>
            </a:pPr>
            <a:r>
              <a:rPr lang="ru-RU" u="sng" dirty="0" smtClean="0">
                <a:solidFill>
                  <a:srgbClr val="FFC000"/>
                </a:solidFill>
              </a:rPr>
              <a:t>Косвенная</a:t>
            </a:r>
            <a:r>
              <a:rPr lang="ru-RU" u="sng" dirty="0">
                <a:solidFill>
                  <a:srgbClr val="FFC000"/>
                </a:solidFill>
              </a:rPr>
              <a:t>:</a:t>
            </a:r>
            <a:endParaRPr lang="ru-RU" dirty="0">
              <a:solidFill>
                <a:srgbClr val="FFC000"/>
              </a:solidFill>
            </a:endParaRPr>
          </a:p>
          <a:p>
            <a:pPr marL="137160" indent="0" algn="ctr">
              <a:buNone/>
            </a:pPr>
            <a:r>
              <a:rPr lang="ru-RU" dirty="0"/>
              <a:t>Родители детей;</a:t>
            </a:r>
          </a:p>
          <a:p>
            <a:pPr marL="137160" indent="0" algn="ctr">
              <a:buNone/>
            </a:pPr>
            <a:r>
              <a:rPr lang="ru-RU" dirty="0"/>
              <a:t>Педагоги учреждения, работающие с обозначенной целевой группой.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Целевые аудитории проекта</a:t>
            </a:r>
            <a:endParaRPr lang="ru-RU" dirty="0"/>
          </a:p>
        </p:txBody>
      </p:sp>
      <p:pic>
        <p:nvPicPr>
          <p:cNvPr id="6146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7836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027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marL="708660" indent="-571500">
              <a:buAutoNum type="romanUcPeriod"/>
            </a:pPr>
            <a:r>
              <a:rPr lang="ru-RU" dirty="0" smtClean="0"/>
              <a:t>ЭТАП </a:t>
            </a:r>
            <a:r>
              <a:rPr lang="ru-RU" dirty="0"/>
              <a:t>– Организационный </a:t>
            </a:r>
            <a:endParaRPr lang="ru-RU" dirty="0" smtClean="0"/>
          </a:p>
          <a:p>
            <a:pPr marL="708660" indent="-571500"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определить </a:t>
            </a:r>
            <a:r>
              <a:rPr lang="ru-RU" dirty="0"/>
              <a:t>ответственных за проект; </a:t>
            </a:r>
          </a:p>
          <a:p>
            <a:pPr marL="137160" indent="0">
              <a:buNone/>
            </a:pPr>
            <a:r>
              <a:rPr lang="ru-RU" dirty="0" smtClean="0"/>
              <a:t>2. подобрать информацию;</a:t>
            </a:r>
          </a:p>
          <a:p>
            <a:pPr marL="137160" indent="0">
              <a:buNone/>
            </a:pPr>
            <a:r>
              <a:rPr lang="ru-RU" dirty="0" smtClean="0"/>
              <a:t>3. анализ уроков и внеклассных мероприятий;</a:t>
            </a:r>
          </a:p>
          <a:p>
            <a:pPr marL="137160" indent="0">
              <a:buNone/>
            </a:pPr>
            <a:r>
              <a:rPr lang="ru-RU" dirty="0" smtClean="0"/>
              <a:t>3. определить возможности, условия и основные направления совершенствования совместной деятельности по формированию комфортной среды для участников образовательного процесса</a:t>
            </a:r>
            <a:r>
              <a:rPr lang="ru-RU" dirty="0" smtClean="0"/>
              <a:t>.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1331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Деятельность в рамках проекта</a:t>
            </a:r>
            <a:endParaRPr lang="ru-RU" dirty="0"/>
          </a:p>
        </p:txBody>
      </p:sp>
      <p:pic>
        <p:nvPicPr>
          <p:cNvPr id="7170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057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100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81872931"/>
              </p:ext>
            </p:extLst>
          </p:nvPr>
        </p:nvGraphicFramePr>
        <p:xfrm>
          <a:off x="489715" y="1412777"/>
          <a:ext cx="8215370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0616"/>
                <a:gridCol w="3481548"/>
                <a:gridCol w="2643206"/>
              </a:tblGrid>
              <a:tr h="272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Год, месяц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Виды работ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indent="71818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966691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2018 г. Февраль-Март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Анализ первичной диагностики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 учебной мотивации у детей.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160918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Круглый стол с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 родителями «Школа-второй дом».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 smtClean="0">
                        <a:effectLst/>
                        <a:latin typeface="+mn-lt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53667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Изготовление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 наглядного материала.</a:t>
                      </a:r>
                      <a:endParaRPr lang="ru-RU" sz="1400" dirty="0" smtClean="0">
                        <a:effectLst/>
                        <a:latin typeface="+mn-lt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  <a:tr h="29517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Изучение литературы</a:t>
                      </a:r>
                      <a:endParaRPr lang="ru-RU" sz="1400" dirty="0" smtClean="0">
                        <a:effectLst/>
                        <a:latin typeface="+mn-lt"/>
                      </a:endParaRPr>
                    </a:p>
                  </a:txBody>
                  <a:tcPr marL="67307" marR="673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7307" marR="67307" marT="0" marB="0"/>
                </a:tc>
              </a:tr>
            </a:tbl>
          </a:graphicData>
        </a:graphic>
      </p:graphicFrame>
      <p:pic>
        <p:nvPicPr>
          <p:cNvPr id="15362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8750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46439349"/>
              </p:ext>
            </p:extLst>
          </p:nvPr>
        </p:nvGraphicFramePr>
        <p:xfrm>
          <a:off x="6444208" y="1700808"/>
          <a:ext cx="2125470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 descr="D:\Ксюша\фото\фото с телефона 2021 январь\разное с телефона с папок\viber\Viber Images\IMG-dfbd08385e80f0f8673ed28d9d847982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35034"/>
            <a:ext cx="2016224" cy="1512168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456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1</a:t>
            </a:r>
            <a:r>
              <a:rPr lang="ru-RU" dirty="0"/>
              <a:t>. Опрос, в целях выяснения интересов среди учащихся,  родителей. </a:t>
            </a:r>
          </a:p>
          <a:p>
            <a:r>
              <a:rPr lang="ru-RU" dirty="0"/>
              <a:t>Анкета для </a:t>
            </a:r>
            <a:r>
              <a:rPr lang="ru-RU" dirty="0" smtClean="0"/>
              <a:t>родителей</a:t>
            </a:r>
          </a:p>
          <a:p>
            <a:r>
              <a:rPr lang="ru-RU" dirty="0" smtClean="0"/>
              <a:t>Конкурс </a:t>
            </a:r>
            <a:r>
              <a:rPr lang="ru-RU" dirty="0"/>
              <a:t>рисунков среди обучающихся 1 класса «Мой супер-классный кабинет» с комментариями родителей </a:t>
            </a:r>
            <a:endParaRPr lang="ru-RU" dirty="0" smtClean="0"/>
          </a:p>
          <a:p>
            <a:r>
              <a:rPr lang="ru-RU" dirty="0" smtClean="0"/>
              <a:t>Конкурс </a:t>
            </a:r>
            <a:r>
              <a:rPr lang="ru-RU" dirty="0"/>
              <a:t>сочинений среди обучающихся 3 класса «Мой супер-классный кабинет» с комментариями родителей </a:t>
            </a:r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782960"/>
          </a:xfrm>
        </p:spPr>
        <p:txBody>
          <a:bodyPr>
            <a:normAutofit fontScale="90000"/>
          </a:bodyPr>
          <a:lstStyle/>
          <a:p>
            <a:r>
              <a:rPr lang="ru-RU" dirty="0"/>
              <a:t>II. ЭТАП – Содержательный </a:t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D:\Ксюша\downloads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7561" y="188640"/>
            <a:ext cx="12573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080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952</TotalTime>
  <Words>802</Words>
  <Application>Microsoft Office PowerPoint</Application>
  <PresentationFormat>Экран (4:3)</PresentationFormat>
  <Paragraphs>180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Открытая</vt:lpstr>
      <vt:lpstr>Проект  «Наш второй дом»</vt:lpstr>
      <vt:lpstr>Слайд 2</vt:lpstr>
      <vt:lpstr>Цель проекта:</vt:lpstr>
      <vt:lpstr>Задачи проекта:</vt:lpstr>
      <vt:lpstr>Актуальность </vt:lpstr>
      <vt:lpstr>Целевые аудитории проекта</vt:lpstr>
      <vt:lpstr>Деятельность в рамках проекта</vt:lpstr>
      <vt:lpstr>Слайд 8</vt:lpstr>
      <vt:lpstr>II. ЭТАП – Содержательный  </vt:lpstr>
      <vt:lpstr>Анкета для родителей</vt:lpstr>
      <vt:lpstr>Конкурс рисунков среди обучающихся 1 класса «Мой супер-классный кабинет» с комментариями родителей  </vt:lpstr>
      <vt:lpstr>Слайд 12</vt:lpstr>
      <vt:lpstr>Конкурс сочинений среди обучающихся  «Мой супер-классный кабинет» с комментариями родителей  </vt:lpstr>
      <vt:lpstr>Слайд 14</vt:lpstr>
      <vt:lpstr>Слайд 15</vt:lpstr>
      <vt:lpstr>III. ЭТАП – Деятельностный</vt:lpstr>
      <vt:lpstr>Слайд 17</vt:lpstr>
      <vt:lpstr>Слайд 18</vt:lpstr>
      <vt:lpstr>IV. ЭТАП – Анализ деятельности </vt:lpstr>
      <vt:lpstr>Результаты проекта</vt:lpstr>
      <vt:lpstr>Слайд 21</vt:lpstr>
      <vt:lpstr>Слайд 22</vt:lpstr>
      <vt:lpstr>Результативность </vt:lpstr>
      <vt:lpstr>Слайд 24</vt:lpstr>
      <vt:lpstr>Критерии и методы оценки результатов</vt:lpstr>
      <vt:lpstr>Устойчивость проекта и его дальнейшее развитие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«Наш второй дом»</dc:title>
  <dc:creator>Aleksey</dc:creator>
  <cp:lastModifiedBy>Asus</cp:lastModifiedBy>
  <cp:revision>56</cp:revision>
  <dcterms:created xsi:type="dcterms:W3CDTF">2021-03-20T20:13:42Z</dcterms:created>
  <dcterms:modified xsi:type="dcterms:W3CDTF">2021-03-22T18:36:53Z</dcterms:modified>
</cp:coreProperties>
</file>