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3" r:id="rId3"/>
    <p:sldId id="264" r:id="rId4"/>
    <p:sldId id="265" r:id="rId5"/>
    <p:sldId id="266" r:id="rId6"/>
    <p:sldId id="282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9" r:id="rId19"/>
    <p:sldId id="280" r:id="rId20"/>
    <p:sldId id="283" r:id="rId21"/>
    <p:sldId id="28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класс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Высокий </c:v>
                </c:pt>
                <c:pt idx="1">
                  <c:v>Средний</c:v>
                </c:pt>
                <c:pt idx="2">
                  <c:v>Низкий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</c:v>
                </c:pt>
                <c:pt idx="1">
                  <c:v>48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5B-49CB-8EBA-646A1791202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 класс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Высокий </c:v>
                </c:pt>
                <c:pt idx="1">
                  <c:v>Средний</c:v>
                </c:pt>
                <c:pt idx="2">
                  <c:v>Низкий 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0</c:v>
                </c:pt>
                <c:pt idx="1">
                  <c:v>48</c:v>
                </c:pt>
                <c:pt idx="2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5B-49CB-8EBA-646A179120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682048"/>
        <c:axId val="61683584"/>
      </c:barChart>
      <c:catAx>
        <c:axId val="61682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1683584"/>
        <c:crosses val="autoZero"/>
        <c:auto val="1"/>
        <c:lblAlgn val="ctr"/>
        <c:lblOffset val="100"/>
        <c:noMultiLvlLbl val="0"/>
      </c:catAx>
      <c:valAx>
        <c:axId val="616835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16820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 проекта 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Высокий 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48</c:v>
                </c:pt>
                <c:pt idx="2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AF-42F7-A807-CB676B13F07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После проекта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Высокий 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14</c:v>
                </c:pt>
                <c:pt idx="1">
                  <c:v>36</c:v>
                </c:pt>
                <c:pt idx="2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AF-42F7-A807-CB676B13F0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703488"/>
        <c:axId val="80705024"/>
      </c:barChart>
      <c:catAx>
        <c:axId val="807034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0705024"/>
        <c:crosses val="autoZero"/>
        <c:auto val="1"/>
        <c:lblAlgn val="ctr"/>
        <c:lblOffset val="100"/>
        <c:noMultiLvlLbl val="0"/>
      </c:catAx>
      <c:valAx>
        <c:axId val="80705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07034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9B58A-8C0B-4A61-A2C8-E434AA4DF463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80B22-A44C-4C17-BB4F-4F16024231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20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1.jpe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7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microsoft.com/office/2007/relationships/hdphoto" Target="../media/hdphoto8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2.png"/><Relationship Id="rId7" Type="http://schemas.microsoft.com/office/2007/relationships/hdphoto" Target="../media/hdphoto1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1.gif"/><Relationship Id="rId4" Type="http://schemas.microsoft.com/office/2007/relationships/hdphoto" Target="../media/hdphoto10.wdp"/><Relationship Id="rId9" Type="http://schemas.microsoft.com/office/2007/relationships/hdphoto" Target="../media/hdphoto1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8.png"/><Relationship Id="rId7" Type="http://schemas.microsoft.com/office/2007/relationships/hdphoto" Target="../media/hdphoto14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microsoft.com/office/2007/relationships/hdphoto" Target="../media/hdphoto16.wdp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microsoft.com/office/2007/relationships/hdphoto" Target="../media/hdphoto13.wdp"/><Relationship Id="rId9" Type="http://schemas.microsoft.com/office/2007/relationships/hdphoto" Target="../media/hdphoto15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33.png"/><Relationship Id="rId10" Type="http://schemas.microsoft.com/office/2007/relationships/hdphoto" Target="../media/hdphoto20.wdp"/><Relationship Id="rId4" Type="http://schemas.microsoft.com/office/2007/relationships/hdphoto" Target="../media/hdphoto17.wdp"/><Relationship Id="rId9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85786" y="857232"/>
            <a:ext cx="7772400" cy="228601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uLnTx/>
                <a:uFillTx/>
                <a:latin typeface="Comic Sans MS" pitchFamily="66" charset="0"/>
                <a:ea typeface="+mj-ea"/>
                <a:cs typeface="+mj-cs"/>
              </a:rPr>
              <a:t>Образовательные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000066"/>
                </a:solidFill>
                <a:uLnTx/>
                <a:uFillTx/>
                <a:latin typeface="Comic Sans MS" pitchFamily="66" charset="0"/>
                <a:ea typeface="+mj-ea"/>
                <a:cs typeface="+mj-cs"/>
              </a:rPr>
              <a:t> внеурочные проекты ранней профориентации как способ повышения учебной мотивации младших </a:t>
            </a:r>
            <a:r>
              <a:rPr lang="ru-RU" sz="4400" dirty="0" smtClean="0">
                <a:solidFill>
                  <a:srgbClr val="000066"/>
                </a:solidFill>
                <a:latin typeface="Comic Sans MS" pitchFamily="66" charset="0"/>
                <a:ea typeface="+mj-ea"/>
                <a:cs typeface="+mj-cs"/>
              </a:rPr>
              <a:t>ш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000066"/>
                </a:solidFill>
                <a:uLnTx/>
                <a:uFillTx/>
                <a:latin typeface="Comic Sans MS" pitchFamily="66" charset="0"/>
                <a:ea typeface="+mj-ea"/>
                <a:cs typeface="+mj-cs"/>
              </a:rPr>
              <a:t>кольников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142976" y="3429000"/>
            <a:ext cx="6757990" cy="27860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Учитель начальных классов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МБОУ «Гимназия № 4 им.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А.С. Пушкина г. Йошкар-Олы»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Республики Марий Эл</a:t>
            </a: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   </a:t>
            </a:r>
            <a:r>
              <a:rPr kumimoji="0" lang="ru-RU" sz="3200" b="0" i="0" u="none" strike="noStrike" kern="1200" cap="none" spc="0" normalizeH="0" baseline="0" noProof="0" dirty="0" err="1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Таникова</a:t>
            </a: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Ирина Сергеевна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учитель\Downloads\IMG-459e0e8a0c612baa7899716e622cab41-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85860"/>
            <a:ext cx="4500594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 descr="C:\Users\учитель\Downloads\DSC_01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8596" y="4643422"/>
            <a:ext cx="4500594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G:\Учитель года 2019 Таникова И.С\Образовательный проект\Картинки\logo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0"/>
            <a:ext cx="3929090" cy="1376962"/>
          </a:xfrm>
          <a:prstGeom prst="rect">
            <a:avLst/>
          </a:prstGeom>
          <a:noFill/>
        </p:spPr>
      </p:pic>
      <p:pic>
        <p:nvPicPr>
          <p:cNvPr id="5125" name="Picture 5" descr="C:\Users\учитель\Downloads\DSC_012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57818" y="1357298"/>
            <a:ext cx="3290263" cy="5214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учитель\Downloads\_20190408_1718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23728" y="2420888"/>
            <a:ext cx="6868789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 descr="G:\Учитель года 2019 Таникова И.С\Образовательный проект\Картинки\noroot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0"/>
            <a:ext cx="6967544" cy="1591185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53" y="1529653"/>
            <a:ext cx="3464304" cy="2890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3930387" y="1218380"/>
            <a:ext cx="4697354" cy="1202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Кропачева М. С. </a:t>
            </a:r>
            <a:r>
              <a:rPr lang="ru-RU" sz="2400" dirty="0" smtClean="0">
                <a:latin typeface="Comic Sans MS" panose="030F0702030302020204" pitchFamily="66" charset="0"/>
              </a:rPr>
              <a:t>Руководитель по работе с массовым рынком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00108"/>
          </a:xfrm>
        </p:spPr>
        <p:txBody>
          <a:bodyPr/>
          <a:lstStyle/>
          <a:p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«</a:t>
            </a:r>
            <a:r>
              <a:rPr lang="ru-RU" dirty="0" err="1" smtClean="0">
                <a:solidFill>
                  <a:srgbClr val="000066"/>
                </a:solidFill>
                <a:latin typeface="Comic Sans MS" pitchFamily="66" charset="0"/>
              </a:rPr>
              <a:t>МегаФон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»</a:t>
            </a:r>
            <a:endParaRPr lang="ru-RU" dirty="0"/>
          </a:p>
        </p:txBody>
      </p:sp>
      <p:pic>
        <p:nvPicPr>
          <p:cNvPr id="5" name="Picture 2" descr="C:\Users\учитель\Downloads\_20190408_1716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0306" y="797072"/>
            <a:ext cx="5541925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G:\Учитель года 2019 Таникова И.С\Образовательный проект\Картинки\TOy4nmc3NE3MBN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785794"/>
            <a:ext cx="2428892" cy="2428892"/>
          </a:xfrm>
          <a:prstGeom prst="rect">
            <a:avLst/>
          </a:prstGeom>
          <a:noFill/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-211527" y="4632376"/>
            <a:ext cx="3304324" cy="1202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Кошкин А.С. </a:t>
            </a:r>
            <a:r>
              <a:rPr lang="ru-RU" sz="2400" dirty="0">
                <a:latin typeface="Comic Sans MS" panose="030F0702030302020204" pitchFamily="66" charset="0"/>
              </a:rPr>
              <a:t>д</a:t>
            </a:r>
            <a:r>
              <a:rPr lang="ru-RU" sz="2400" dirty="0" smtClean="0">
                <a:latin typeface="Comic Sans MS" panose="030F0702030302020204" pitchFamily="66" charset="0"/>
              </a:rPr>
              <a:t>иректор компании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268" y="3575360"/>
            <a:ext cx="6204425" cy="3253229"/>
          </a:xfrm>
        </p:spPr>
      </p:pic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630"/>
            <a:ext cx="9144000" cy="6867630"/>
          </a:xfrm>
          <a:prstGeom prst="rect">
            <a:avLst/>
          </a:prstGeom>
          <a:noFill/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010" y="1584294"/>
            <a:ext cx="6502541" cy="3951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G:\Учитель года 2019 Таникова И.С\Образовательный проект\Картинки\logo_fu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214291"/>
            <a:ext cx="7500990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0" y="5568269"/>
            <a:ext cx="3538736" cy="1056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err="1" smtClean="0">
                <a:solidFill>
                  <a:srgbClr val="000066"/>
                </a:solidFill>
                <a:latin typeface="Comic Sans MS" panose="030F0702030302020204" pitchFamily="66" charset="0"/>
              </a:rPr>
              <a:t>Акмалова</a:t>
            </a:r>
            <a:r>
              <a:rPr lang="ru-RU" sz="2400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 Г. Х.</a:t>
            </a:r>
          </a:p>
          <a:p>
            <a:pPr marL="0" indent="0" algn="ctr">
              <a:buNone/>
            </a:pPr>
            <a:r>
              <a:rPr lang="ru-RU" sz="2400" dirty="0" smtClean="0">
                <a:latin typeface="Comic Sans MS" panose="030F0702030302020204" pitchFamily="66" charset="0"/>
              </a:rPr>
              <a:t>маркшейдер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345603" y="5568269"/>
            <a:ext cx="3538736" cy="1056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Смоленский Ю. Г. </a:t>
            </a:r>
          </a:p>
          <a:p>
            <a:pPr marL="0" indent="0" algn="ctr">
              <a:buNone/>
            </a:pPr>
            <a:r>
              <a:rPr lang="ru-RU" sz="2400" dirty="0">
                <a:latin typeface="Comic Sans MS" panose="030F0702030302020204" pitchFamily="66" charset="0"/>
              </a:rPr>
              <a:t>г</a:t>
            </a:r>
            <a:r>
              <a:rPr lang="ru-RU" sz="2400" dirty="0" smtClean="0">
                <a:latin typeface="Comic Sans MS" panose="030F0702030302020204" pitchFamily="66" charset="0"/>
              </a:rPr>
              <a:t>лавный геолог</a:t>
            </a:r>
          </a:p>
        </p:txBody>
      </p:sp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90" y="1703878"/>
            <a:ext cx="3881376" cy="2183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G:\Учитель года 2019 Таникова И.С\Образовательный проект\Картинки\logo_fu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9592" y="156837"/>
            <a:ext cx="7386614" cy="14954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548" y="1636066"/>
            <a:ext cx="3362733" cy="4793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10" y="4031400"/>
            <a:ext cx="3902755" cy="2233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Содержимое 2"/>
          <p:cNvSpPr txBox="1">
            <a:spLocks/>
          </p:cNvSpPr>
          <p:nvPr/>
        </p:nvSpPr>
        <p:spPr>
          <a:xfrm>
            <a:off x="-396552" y="6277628"/>
            <a:ext cx="7272808" cy="4377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Кочергин А. А. </a:t>
            </a:r>
            <a:r>
              <a:rPr lang="ru-RU" sz="2400" dirty="0" smtClean="0">
                <a:latin typeface="Comic Sans MS" panose="030F0702030302020204" pitchFamily="66" charset="0"/>
              </a:rPr>
              <a:t>зам. директора компании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098" y="1258829"/>
            <a:ext cx="2622821" cy="3921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G:\Учитель года 2019 Таникова И.С\Образовательный проект\Картинки\logo (1)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23684" y="116632"/>
            <a:ext cx="5429288" cy="910454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886368" y="5247653"/>
            <a:ext cx="3466728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sz="2600" b="1" dirty="0" err="1" smtClean="0">
                <a:solidFill>
                  <a:srgbClr val="002060"/>
                </a:solidFill>
                <a:latin typeface="Comic Sans MS" pitchFamily="66" charset="0"/>
              </a:rPr>
              <a:t>Принцева</a:t>
            </a:r>
            <a:r>
              <a:rPr lang="ru-RU" sz="2600" b="1" dirty="0" smtClean="0">
                <a:solidFill>
                  <a:srgbClr val="002060"/>
                </a:solidFill>
                <a:latin typeface="Comic Sans MS" pitchFamily="66" charset="0"/>
              </a:rPr>
              <a:t> И.И.</a:t>
            </a:r>
          </a:p>
          <a:p>
            <a:pPr algn="ctr">
              <a:buFont typeface="Arial" pitchFamily="34" charset="0"/>
              <a:buNone/>
            </a:pPr>
            <a:r>
              <a:rPr lang="ru-RU" sz="2600" dirty="0" smtClean="0">
                <a:latin typeface="Comic Sans MS" pitchFamily="66" charset="0"/>
              </a:rPr>
              <a:t>рентгенолог</a:t>
            </a:r>
          </a:p>
          <a:p>
            <a:pPr>
              <a:buFont typeface="Arial" pitchFamily="34" charset="0"/>
              <a:buNone/>
            </a:pPr>
            <a:endParaRPr lang="ru-RU" dirty="0" smtClean="0">
              <a:solidFill>
                <a:srgbClr val="990000"/>
              </a:solidFill>
              <a:latin typeface="Comic Sans MS" pitchFamily="66" charset="0"/>
            </a:endParaRPr>
          </a:p>
          <a:p>
            <a:pPr>
              <a:buFont typeface="Arial" pitchFamily="34" charset="0"/>
              <a:buNone/>
            </a:pPr>
            <a:endParaRPr lang="ru-RU" dirty="0" smtClean="0"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971600" y="5222923"/>
            <a:ext cx="3466728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sz="2600" b="1" dirty="0" err="1" smtClean="0">
                <a:solidFill>
                  <a:srgbClr val="002060"/>
                </a:solidFill>
                <a:latin typeface="Comic Sans MS" pitchFamily="66" charset="0"/>
              </a:rPr>
              <a:t>Шашков</a:t>
            </a:r>
            <a:r>
              <a:rPr lang="ru-RU" sz="2600" b="1" dirty="0" smtClean="0">
                <a:solidFill>
                  <a:srgbClr val="002060"/>
                </a:solidFill>
                <a:latin typeface="Comic Sans MS" pitchFamily="66" charset="0"/>
              </a:rPr>
              <a:t> О.В.</a:t>
            </a:r>
          </a:p>
          <a:p>
            <a:pPr algn="ctr">
              <a:buFont typeface="Arial" pitchFamily="34" charset="0"/>
              <a:buNone/>
            </a:pPr>
            <a:r>
              <a:rPr lang="ru-RU" sz="2600" dirty="0" smtClean="0">
                <a:latin typeface="Comic Sans MS" pitchFamily="66" charset="0"/>
              </a:rPr>
              <a:t>Зам. глав. врача</a:t>
            </a:r>
          </a:p>
          <a:p>
            <a:pPr>
              <a:buFont typeface="Arial" pitchFamily="34" charset="0"/>
              <a:buNone/>
            </a:pPr>
            <a:endParaRPr lang="ru-RU" dirty="0" smtClean="0">
              <a:solidFill>
                <a:srgbClr val="990000"/>
              </a:solidFill>
              <a:latin typeface="Comic Sans MS" pitchFamily="66" charset="0"/>
            </a:endParaRPr>
          </a:p>
          <a:p>
            <a:pPr>
              <a:buFont typeface="Arial" pitchFamily="34" charset="0"/>
              <a:buNone/>
            </a:pPr>
            <a:endParaRPr lang="ru-RU" dirty="0" smtClean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300" y="1258829"/>
            <a:ext cx="2617165" cy="3925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50" y="1151073"/>
            <a:ext cx="3945339" cy="2922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G:\Учитель года 2019 Таникова И.С\Образовательный проект\Картинки\logo (1)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91680" y="116632"/>
            <a:ext cx="5429288" cy="982462"/>
          </a:xfrm>
          <a:prstGeom prst="rect">
            <a:avLst/>
          </a:prstGeom>
          <a:noFill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36469"/>
            <a:ext cx="3588448" cy="2903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641" y="4147985"/>
            <a:ext cx="3571815" cy="2602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50" y="4181131"/>
            <a:ext cx="3945339" cy="2569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20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Защита</a:t>
            </a:r>
            <a:r>
              <a:rPr lang="ru-RU" dirty="0">
                <a:solidFill>
                  <a:srgbClr val="000066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проектов</a:t>
            </a:r>
            <a:endParaRPr lang="ru-RU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356" y="1124744"/>
            <a:ext cx="4101256" cy="2709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15" y="4005064"/>
            <a:ext cx="4152972" cy="2520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31" y="1124744"/>
            <a:ext cx="4166156" cy="2695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356" y="4020438"/>
            <a:ext cx="4110598" cy="2504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40114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</a:br>
            <a:endParaRPr lang="ru-RU" dirty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85728"/>
            <a:ext cx="8229600" cy="1714512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3000" dirty="0" smtClean="0">
                <a:solidFill>
                  <a:srgbClr val="000066"/>
                </a:solidFill>
                <a:latin typeface="Comic Sans MS" pitchFamily="66" charset="0"/>
              </a:rPr>
              <a:t>Результаты сравнительной диагностики изучения школьной мотивации (</a:t>
            </a:r>
            <a:r>
              <a:rPr lang="ru-RU" sz="3000" dirty="0" err="1" smtClean="0">
                <a:solidFill>
                  <a:srgbClr val="000066"/>
                </a:solidFill>
                <a:latin typeface="Comic Sans MS" pitchFamily="66" charset="0"/>
              </a:rPr>
              <a:t>Лусканова</a:t>
            </a:r>
            <a:r>
              <a:rPr lang="ru-RU" sz="3000" dirty="0" smtClean="0">
                <a:solidFill>
                  <a:srgbClr val="000066"/>
                </a:solidFill>
                <a:latin typeface="Comic Sans MS" pitchFamily="66" charset="0"/>
              </a:rPr>
              <a:t> Н.А.) учащихся 4 класса</a:t>
            </a:r>
          </a:p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/>
          </p:cNvGraphicFramePr>
          <p:nvPr/>
        </p:nvGraphicFramePr>
        <p:xfrm>
          <a:off x="500034" y="1857364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163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Выводы</a:t>
            </a:r>
            <a:endParaRPr lang="ru-RU" dirty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298"/>
            <a:ext cx="8229600" cy="4857403"/>
          </a:xfrm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</a:rPr>
              <a:t>Решили поставленные задачи;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Гипотеза подтвердилась;</a:t>
            </a:r>
          </a:p>
          <a:p>
            <a:r>
              <a:rPr lang="ru-RU" dirty="0" smtClean="0">
                <a:latin typeface="Comic Sans MS" panose="030F0702030302020204" pitchFamily="66" charset="0"/>
              </a:rPr>
              <a:t>Цель достигнута.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980224"/>
            <a:ext cx="4824536" cy="3127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656" y="2812333"/>
            <a:ext cx="5624616" cy="35455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2696"/>
            <a:ext cx="7733296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804" y="-83432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77" y="2500329"/>
            <a:ext cx="2762185" cy="79690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Перспективы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7" y="40311"/>
            <a:ext cx="4122283" cy="23187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56" y="78233"/>
            <a:ext cx="4041267" cy="22732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2" y="3717032"/>
            <a:ext cx="5029201" cy="28289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191" y="4211836"/>
            <a:ext cx="3979609" cy="22385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1862" y="1789094"/>
            <a:ext cx="4534031" cy="2638975"/>
          </a:xfrm>
          <a:prstGeom prst="rect">
            <a:avLst/>
          </a:prstGeom>
        </p:spPr>
      </p:pic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85786" y="857232"/>
            <a:ext cx="7772400" cy="228601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uLnTx/>
                <a:uFillTx/>
                <a:latin typeface="Comic Sans MS" pitchFamily="66" charset="0"/>
                <a:ea typeface="+mj-ea"/>
                <a:cs typeface="+mj-cs"/>
              </a:rPr>
              <a:t>Образовательные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000066"/>
                </a:solidFill>
                <a:uLnTx/>
                <a:uFillTx/>
                <a:latin typeface="Comic Sans MS" pitchFamily="66" charset="0"/>
                <a:ea typeface="+mj-ea"/>
                <a:cs typeface="+mj-cs"/>
              </a:rPr>
              <a:t> внеурочные проекты ранней профориентации как способ повышения учебной мотивации младших </a:t>
            </a:r>
            <a:r>
              <a:rPr lang="ru-RU" sz="4400" dirty="0" smtClean="0">
                <a:solidFill>
                  <a:srgbClr val="000066"/>
                </a:solidFill>
                <a:latin typeface="Comic Sans MS" pitchFamily="66" charset="0"/>
                <a:ea typeface="+mj-ea"/>
                <a:cs typeface="+mj-cs"/>
              </a:rPr>
              <a:t>ш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rgbClr val="000066"/>
                </a:solidFill>
                <a:uLnTx/>
                <a:uFillTx/>
                <a:latin typeface="Comic Sans MS" pitchFamily="66" charset="0"/>
                <a:ea typeface="+mj-ea"/>
                <a:cs typeface="+mj-cs"/>
              </a:rPr>
              <a:t>кольников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rgbClr val="000066"/>
              </a:solidFill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142976" y="3429000"/>
            <a:ext cx="6757990" cy="27860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Учитель начальных классов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МБОУ «Гимназия № 4 им.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А.С. Пушкина г. Йошкар-Олы»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dirty="0" smtClean="0">
                <a:ln w="0"/>
                <a:solidFill>
                  <a:schemeClr val="tx1"/>
                </a:solidFill>
                <a:latin typeface="Comic Sans MS" pitchFamily="66" charset="0"/>
              </a:rPr>
              <a:t>Республики Марий Эл</a:t>
            </a: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   </a:t>
            </a:r>
            <a:r>
              <a:rPr kumimoji="0" lang="ru-RU" sz="3200" b="0" i="0" u="none" strike="noStrike" kern="1200" cap="none" spc="0" normalizeH="0" baseline="0" noProof="0" dirty="0" err="1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Таникова</a:t>
            </a:r>
            <a:r>
              <a:rPr kumimoji="0" lang="ru-RU" sz="3200" b="0" i="0" u="none" strike="noStrike" kern="1200" cap="none" spc="0" normalizeH="0" baseline="0" noProof="0" dirty="0" smtClean="0">
                <a:ln w="0"/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Ирина Сергеевна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87957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990000"/>
                </a:solidFill>
                <a:latin typeface="Comic Sans MS" pitchFamily="66" charset="0"/>
              </a:rPr>
              <a:t>Цель: </a:t>
            </a:r>
            <a:r>
              <a:rPr lang="ru-RU" dirty="0" smtClean="0">
                <a:latin typeface="Comic Sans MS" pitchFamily="66" charset="0"/>
              </a:rPr>
              <a:t>повышение учебной мотивации учащихся младших классов посредством проектной деятельности с привлечением организаций города Йошкар-Олы.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990000"/>
                </a:solidFill>
                <a:latin typeface="Comic Sans MS" pitchFamily="66" charset="0"/>
              </a:rPr>
              <a:t>Объект:</a:t>
            </a:r>
            <a:r>
              <a:rPr lang="en-US" b="1" dirty="0" smtClean="0">
                <a:solidFill>
                  <a:srgbClr val="99000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latin typeface="Comic Sans MS" panose="030F0702030302020204" pitchFamily="66" charset="0"/>
              </a:rPr>
              <a:t>процесс </a:t>
            </a:r>
            <a:r>
              <a:rPr lang="ru-RU" dirty="0">
                <a:latin typeface="Comic Sans MS" panose="030F0702030302020204" pitchFamily="66" charset="0"/>
              </a:rPr>
              <a:t>организации проектной деятельности младших </a:t>
            </a:r>
            <a:r>
              <a:rPr lang="ru-RU" dirty="0" smtClean="0">
                <a:latin typeface="Comic Sans MS" panose="030F0702030302020204" pitchFamily="66" charset="0"/>
              </a:rPr>
              <a:t>школьников.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990000"/>
                </a:solidFill>
                <a:latin typeface="Comic Sans MS" pitchFamily="66" charset="0"/>
              </a:rPr>
              <a:t>Предмет:</a:t>
            </a:r>
            <a:r>
              <a:rPr lang="en-US" b="1" dirty="0" smtClean="0">
                <a:solidFill>
                  <a:srgbClr val="99000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latin typeface="Comic Sans MS" panose="030F0702030302020204" pitchFamily="66" charset="0"/>
              </a:rPr>
              <a:t>учебная </a:t>
            </a:r>
            <a:r>
              <a:rPr lang="ru-RU" dirty="0">
                <a:latin typeface="Comic Sans MS" panose="030F0702030302020204" pitchFamily="66" charset="0"/>
              </a:rPr>
              <a:t>мотивация учащихся младших классов. </a:t>
            </a:r>
            <a:endParaRPr lang="ru-RU" dirty="0" smtClean="0">
              <a:latin typeface="Comic Sans MS" pitchFamily="66" charset="0"/>
            </a:endParaRPr>
          </a:p>
          <a:p>
            <a:pPr algn="just">
              <a:buNone/>
            </a:pP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91264" cy="58052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990000"/>
                </a:solidFill>
                <a:latin typeface="Comic Sans MS" pitchFamily="66" charset="0"/>
              </a:rPr>
              <a:t>Гипотеза</a:t>
            </a:r>
            <a:r>
              <a:rPr lang="en-US" b="1" dirty="0" smtClean="0">
                <a:solidFill>
                  <a:srgbClr val="990000"/>
                </a:solidFill>
                <a:latin typeface="Comic Sans MS" pitchFamily="66" charset="0"/>
              </a:rPr>
              <a:t> </a:t>
            </a:r>
            <a:endParaRPr lang="ru-RU" b="1" dirty="0" smtClean="0">
              <a:solidFill>
                <a:srgbClr val="990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dirty="0" smtClean="0">
                <a:latin typeface="Comic Sans MS" panose="030F0702030302020204" pitchFamily="66" charset="0"/>
              </a:rPr>
              <a:t>   Учебная </a:t>
            </a:r>
            <a:r>
              <a:rPr lang="ru-RU" dirty="0">
                <a:latin typeface="Comic Sans MS" panose="030F0702030302020204" pitchFamily="66" charset="0"/>
              </a:rPr>
              <a:t>мотивация учащихся младших классов будет повышаться в процессе </a:t>
            </a:r>
            <a:r>
              <a:rPr lang="ru-RU" dirty="0" smtClean="0">
                <a:latin typeface="Comic Sans MS" panose="030F0702030302020204" pitchFamily="66" charset="0"/>
              </a:rPr>
              <a:t>внеурочной проектной </a:t>
            </a:r>
            <a:r>
              <a:rPr lang="ru-RU" dirty="0">
                <a:latin typeface="Comic Sans MS" panose="030F0702030302020204" pitchFamily="66" charset="0"/>
              </a:rPr>
              <a:t>деятельности, если она будет организована с привлечением представителей предприятий и учреждений г. Йошкар-Олы и направлена на раскрытие роли образования в успешной профессиональной деятельности</a:t>
            </a:r>
            <a:r>
              <a:rPr lang="ru-RU" dirty="0" smtClean="0">
                <a:latin typeface="Comic Sans MS" panose="030F0702030302020204" pitchFamily="66" charset="0"/>
              </a:rPr>
              <a:t>.</a:t>
            </a:r>
            <a:endParaRPr lang="en-US" b="1" dirty="0" smtClean="0">
              <a:solidFill>
                <a:srgbClr val="99000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5791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990000"/>
                </a:solidFill>
                <a:latin typeface="Comic Sans MS" pitchFamily="66" charset="0"/>
              </a:rPr>
              <a:t>Задачи:</a:t>
            </a:r>
            <a:endParaRPr lang="en-US" b="1" dirty="0" smtClean="0">
              <a:solidFill>
                <a:srgbClr val="9900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ru-RU" dirty="0">
                <a:latin typeface="Comic Sans MS" pitchFamily="66" charset="0"/>
              </a:rPr>
              <a:t>1) Провести анализ методических и организационных условий формирования учебной мотивации младших школьников.</a:t>
            </a:r>
          </a:p>
          <a:p>
            <a:pPr marL="0" indent="0">
              <a:buNone/>
            </a:pPr>
            <a:r>
              <a:rPr lang="ru-RU" dirty="0">
                <a:latin typeface="Comic Sans MS" pitchFamily="66" charset="0"/>
              </a:rPr>
              <a:t>2) Разработать методологическую основу групповых проектов обучающихся с привлечением организаций г. Йошкар-Олы.</a:t>
            </a:r>
          </a:p>
          <a:p>
            <a:pPr marL="0" indent="0">
              <a:buNone/>
            </a:pPr>
            <a:r>
              <a:rPr lang="ru-RU" dirty="0">
                <a:latin typeface="Comic Sans MS" pitchFamily="66" charset="0"/>
              </a:rPr>
              <a:t>3) Выявить динамку учебной мотивации младших школьников по итогам работы над проектом.</a:t>
            </a:r>
            <a:endParaRPr lang="ru-RU" dirty="0">
              <a:solidFill>
                <a:srgbClr val="990000"/>
              </a:solidFill>
              <a:latin typeface="Comic Sans MS" pitchFamily="66" charset="0"/>
            </a:endParaRPr>
          </a:p>
          <a:p>
            <a:pPr>
              <a:buNone/>
            </a:pPr>
            <a:endParaRPr lang="ru-RU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1772816"/>
          <a:ext cx="840667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Содержимое 2"/>
          <p:cNvSpPr txBox="1">
            <a:spLocks/>
          </p:cNvSpPr>
          <p:nvPr/>
        </p:nvSpPr>
        <p:spPr>
          <a:xfrm>
            <a:off x="714348" y="214290"/>
            <a:ext cx="7800972" cy="164307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Результаты сравнительной диагностики изучения школьной мотивации (</a:t>
            </a:r>
            <a:r>
              <a:rPr kumimoji="0" lang="ru-RU" sz="32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Лусканова</a:t>
            </a:r>
            <a:r>
              <a:rPr kumimoji="0" 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Н.А.) учащихся</a:t>
            </a:r>
            <a:r>
              <a:rPr kumimoji="0" lang="ru-RU" sz="3200" i="0" u="none" strike="noStrike" kern="1200" cap="none" spc="0" normalizeH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в 1 и 4 классах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4095469"/>
      </p:ext>
    </p:extLst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Подготовительный этап</a:t>
            </a:r>
            <a:endParaRPr lang="ru-RU" dirty="0">
              <a:solidFill>
                <a:srgbClr val="000066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Вопросы для интервью: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Comic Sans MS" panose="030F0702030302020204" pitchFamily="66" charset="0"/>
              </a:rPr>
              <a:t>Важно ли хорошо учиться, чтобы стать успешным в вашей профессии?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Comic Sans MS" panose="030F0702030302020204" pitchFamily="66" charset="0"/>
              </a:rPr>
              <a:t>Какими качествами должным обладать сотрудники вашей организации?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Comic Sans MS" panose="030F0702030302020204" pitchFamily="66" charset="0"/>
              </a:rPr>
              <a:t>Долго ли нужно учиться</a:t>
            </a:r>
            <a:r>
              <a:rPr lang="ru-RU" dirty="0">
                <a:latin typeface="Comic Sans MS" panose="030F0702030302020204" pitchFamily="66" charset="0"/>
              </a:rPr>
              <a:t>, чтобы стать успешным в вашей профессии</a:t>
            </a:r>
            <a:r>
              <a:rPr lang="ru-RU" dirty="0" smtClean="0">
                <a:latin typeface="Comic Sans MS" panose="030F0702030302020204" pitchFamily="66" charset="0"/>
              </a:rPr>
              <a:t>?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Comic Sans MS" panose="030F0702030302020204" pitchFamily="66" charset="0"/>
              </a:rPr>
              <a:t>Каковы особенности вашей профессии?</a:t>
            </a:r>
          </a:p>
          <a:p>
            <a:pPr marL="0" indent="0">
              <a:buNone/>
            </a:pPr>
            <a:endParaRPr lang="ru-RU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Основной этап</a:t>
            </a:r>
            <a:endParaRPr lang="ru-RU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083" y="3933056"/>
            <a:ext cx="4781278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учитель\Downloads\IMG-d9e26d3c03671bf62f533ed3648f99d3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" y="878750"/>
            <a:ext cx="3987795" cy="3005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учитель\Downloads\_20190408_17165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63466" y="878750"/>
            <a:ext cx="4397061" cy="2947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8" y="4002830"/>
            <a:ext cx="3987795" cy="2666529"/>
          </a:xfrm>
          <a:prstGeom prst="rect">
            <a:avLst/>
          </a:prstGeom>
        </p:spPr>
      </p:pic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Учитель года 2019 Таникова И.С\Образовательный проект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G:\Учитель года 2019 Таникова И.С\Образовательный проект\Картинки\log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0"/>
            <a:ext cx="3929090" cy="1376962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213" y="1268760"/>
            <a:ext cx="2754751" cy="4132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0" y="5314759"/>
            <a:ext cx="3538736" cy="1056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Шадрина</a:t>
            </a:r>
            <a:r>
              <a:rPr lang="ru-RU" sz="2400" b="1" dirty="0">
                <a:solidFill>
                  <a:srgbClr val="000066"/>
                </a:solidFill>
                <a:latin typeface="Comic Sans MS" panose="030F0702030302020204" pitchFamily="66" charset="0"/>
              </a:rPr>
              <a:t> Екатерина </a:t>
            </a:r>
            <a:endParaRPr lang="ru-RU" sz="2400" b="1" dirty="0" smtClean="0">
              <a:solidFill>
                <a:srgbClr val="000066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Comic Sans MS" panose="030F0702030302020204" pitchFamily="66" charset="0"/>
              </a:rPr>
              <a:t>ф</a:t>
            </a:r>
            <a:r>
              <a:rPr lang="ru-RU" sz="2400" dirty="0" smtClean="0">
                <a:latin typeface="Comic Sans MS" panose="030F0702030302020204" pitchFamily="66" charset="0"/>
              </a:rPr>
              <a:t>итнес-директор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647108" y="5440982"/>
            <a:ext cx="3729965" cy="1207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Юлия </a:t>
            </a:r>
            <a:r>
              <a:rPr lang="ru-RU" sz="2400" b="1" dirty="0" err="1" smtClean="0">
                <a:solidFill>
                  <a:srgbClr val="000066"/>
                </a:solidFill>
                <a:latin typeface="Comic Sans MS" panose="030F0702030302020204" pitchFamily="66" charset="0"/>
              </a:rPr>
              <a:t>Гневашева</a:t>
            </a:r>
            <a:r>
              <a:rPr lang="ru-RU" sz="2400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smtClean="0">
                <a:latin typeface="Comic Sans MS" panose="030F0702030302020204" pitchFamily="66" charset="0"/>
              </a:rPr>
              <a:t>персональный тренер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2802632" y="5882944"/>
            <a:ext cx="3538736" cy="10561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000066"/>
                </a:solidFill>
                <a:latin typeface="Comic Sans MS" panose="030F0702030302020204" pitchFamily="66" charset="0"/>
              </a:rPr>
              <a:t>Протасова Мария</a:t>
            </a:r>
          </a:p>
          <a:p>
            <a:pPr marL="0" indent="0" algn="ctr">
              <a:buNone/>
            </a:pPr>
            <a:r>
              <a:rPr lang="ru-RU" dirty="0" smtClean="0">
                <a:latin typeface="Comic Sans MS" panose="030F0702030302020204" pitchFamily="66" charset="0"/>
              </a:rPr>
              <a:t>Руководитель </a:t>
            </a:r>
            <a:r>
              <a:rPr lang="ru-RU" dirty="0" err="1" smtClean="0">
                <a:latin typeface="Comic Sans MS" panose="030F0702030302020204" pitchFamily="66" charset="0"/>
              </a:rPr>
              <a:t>тех.отдела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638" y="1268761"/>
            <a:ext cx="2746411" cy="4119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53" y="1244094"/>
            <a:ext cx="2761310" cy="4144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Tm="20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342</Words>
  <Application>Microsoft Office PowerPoint</Application>
  <PresentationFormat>Экран (4:3)</PresentationFormat>
  <Paragraphs>56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Подготовительный этап</vt:lpstr>
      <vt:lpstr>Основной этап</vt:lpstr>
      <vt:lpstr>Презентация PowerPoint</vt:lpstr>
      <vt:lpstr>Презентация PowerPoint</vt:lpstr>
      <vt:lpstr>Презентация PowerPoint</vt:lpstr>
      <vt:lpstr>«МегаФон»</vt:lpstr>
      <vt:lpstr>Презентация PowerPoint</vt:lpstr>
      <vt:lpstr>Презентация PowerPoint</vt:lpstr>
      <vt:lpstr>Презентация PowerPoint</vt:lpstr>
      <vt:lpstr>Презентация PowerPoint</vt:lpstr>
      <vt:lpstr>Защита проектов</vt:lpstr>
      <vt:lpstr> </vt:lpstr>
      <vt:lpstr>Выводы</vt:lpstr>
      <vt:lpstr>Перспективы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Образовательный проект на тему: «На пути к успеху»</dc:title>
  <dc:creator>учитель</dc:creator>
  <cp:lastModifiedBy>Пользователь Windows</cp:lastModifiedBy>
  <cp:revision>83</cp:revision>
  <dcterms:created xsi:type="dcterms:W3CDTF">2019-04-04T12:22:09Z</dcterms:created>
  <dcterms:modified xsi:type="dcterms:W3CDTF">2021-03-21T14:41:25Z</dcterms:modified>
</cp:coreProperties>
</file>