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88" r:id="rId4"/>
    <p:sldId id="278" r:id="rId5"/>
    <p:sldId id="282" r:id="rId6"/>
    <p:sldId id="283" r:id="rId7"/>
    <p:sldId id="284" r:id="rId8"/>
    <p:sldId id="290" r:id="rId9"/>
    <p:sldId id="271" r:id="rId10"/>
    <p:sldId id="276" r:id="rId11"/>
    <p:sldId id="279" r:id="rId12"/>
    <p:sldId id="291" r:id="rId13"/>
    <p:sldId id="280" r:id="rId14"/>
    <p:sldId id="285" r:id="rId15"/>
    <p:sldId id="286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103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71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98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06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3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161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77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81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78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73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50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10B3-102D-4C89-A70E-EBB794779B06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AB731-4EC3-45B8-95CA-5BEDAAFD34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46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1-teacher.ru/" TargetMode="Externa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8280920" cy="31683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Всероссийская Олимпиада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педагогов начальной школы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«МОЙ ПЕРВЫЙ УЧИТЕЛЬ»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1800" i="1" dirty="0" smtClean="0"/>
              <a:t>Номинация </a:t>
            </a:r>
            <a:r>
              <a:rPr lang="ru-RU" sz="1800" i="1" dirty="0"/>
              <a:t>«Социально-воспитательная деятельность и взаимодействие с учреждениями </a:t>
            </a:r>
            <a:r>
              <a:rPr lang="ru-RU" sz="1800" i="1" dirty="0" smtClean="0"/>
              <a:t>культурной </a:t>
            </a:r>
            <a:r>
              <a:rPr lang="ru-RU" sz="1800" i="1" dirty="0"/>
              <a:t>и социальной </a:t>
            </a:r>
            <a:r>
              <a:rPr lang="ru-RU" sz="1800" i="1" dirty="0" smtClean="0"/>
              <a:t>сфер»</a:t>
            </a:r>
            <a:br>
              <a:rPr lang="ru-RU" sz="1800" i="1" dirty="0" smtClean="0"/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sz="1800" i="1" dirty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«Специфика проектов социально-воспитательной деятельности в начальной школе</a:t>
            </a:r>
            <a:r>
              <a:rPr lang="ru-RU" sz="2400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3608" y="5432266"/>
            <a:ext cx="6728792" cy="122413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Белинова Наталья Владимировна,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кандидат </a:t>
            </a:r>
            <a:r>
              <a:rPr lang="ru-RU" dirty="0" smtClean="0">
                <a:solidFill>
                  <a:schemeClr val="tx1"/>
                </a:solidFill>
              </a:rPr>
              <a:t>педагогических наук, </a:t>
            </a:r>
            <a:r>
              <a:rPr lang="ru-RU" dirty="0" smtClean="0">
                <a:solidFill>
                  <a:schemeClr val="tx1"/>
                </a:solidFill>
              </a:rPr>
              <a:t>доцент, заведующий кафедрой </a:t>
            </a:r>
            <a:r>
              <a:rPr lang="ru-RU" dirty="0" smtClean="0">
                <a:solidFill>
                  <a:schemeClr val="tx1"/>
                </a:solidFill>
              </a:rPr>
              <a:t>психологии и педагогики дошкольного и начального образования  НГПУ </a:t>
            </a:r>
            <a:r>
              <a:rPr lang="ru-RU" dirty="0" err="1" smtClean="0">
                <a:solidFill>
                  <a:schemeClr val="tx1"/>
                </a:solidFill>
              </a:rPr>
              <a:t>им.К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Минина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5" name="Picture 7" descr="Нет описания фото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81" y="36344"/>
            <a:ext cx="1952837" cy="195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1ED1D1-6C45-B94F-A8D4-E58B6F08A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359639"/>
            <a:ext cx="2262344" cy="146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768752" cy="1143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Направленность проектов на достижение личностных результатов в соответствии с ФГОС НОО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587004" cy="15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08144" y="1589537"/>
            <a:ext cx="8828352" cy="4973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r>
              <a:rPr lang="ru-RU" sz="1800" dirty="0" smtClean="0"/>
              <a:t>Личностные результаты должны </a:t>
            </a:r>
            <a:r>
              <a:rPr lang="ru-RU" sz="1800" dirty="0"/>
              <a:t>отражать готовность обучающихся руководствоваться ценностями и приобретение первоначального опыта деятельности на их основе, в том числе в части</a:t>
            </a:r>
            <a:r>
              <a:rPr lang="ru-RU" sz="1800" dirty="0" smtClean="0"/>
              <a:t>: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2800" b="1" dirty="0"/>
              <a:t>Гражданско-патриотического </a:t>
            </a:r>
            <a:r>
              <a:rPr lang="ru-RU" sz="2800" b="1" dirty="0" smtClean="0"/>
              <a:t>воспитания</a:t>
            </a:r>
            <a:endParaRPr lang="ru-RU" sz="28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2800" b="1" dirty="0"/>
              <a:t>Духовно-нравственного </a:t>
            </a:r>
            <a:r>
              <a:rPr lang="ru-RU" sz="2800" b="1" dirty="0" smtClean="0"/>
              <a:t>воспитания</a:t>
            </a:r>
            <a:endParaRPr lang="ru-RU" sz="28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2800" b="1" dirty="0"/>
              <a:t>Эстетического </a:t>
            </a:r>
            <a:r>
              <a:rPr lang="ru-RU" sz="2800" b="1" dirty="0" smtClean="0"/>
              <a:t>воспитания</a:t>
            </a:r>
            <a:endParaRPr lang="ru-RU" sz="28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2800" b="1" dirty="0"/>
              <a:t>Физического воспитания, формирования культуры здоровья и эмоционального  </a:t>
            </a:r>
            <a:r>
              <a:rPr lang="ru-RU" sz="2800" b="1" dirty="0" smtClean="0"/>
              <a:t>благополучия</a:t>
            </a:r>
            <a:endParaRPr lang="ru-RU" sz="28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2800" b="1" dirty="0"/>
              <a:t>Трудового </a:t>
            </a:r>
            <a:r>
              <a:rPr lang="ru-RU" sz="2800" b="1" dirty="0" smtClean="0"/>
              <a:t>воспитания</a:t>
            </a:r>
            <a:endParaRPr lang="ru-RU" sz="28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2800" b="1" dirty="0"/>
              <a:t>Экологического </a:t>
            </a:r>
            <a:r>
              <a:rPr lang="ru-RU" sz="2800" b="1" dirty="0" smtClean="0"/>
              <a:t>воспитания</a:t>
            </a:r>
            <a:endParaRPr lang="ru-RU" sz="28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2800" b="1" dirty="0"/>
              <a:t>Ценности научного </a:t>
            </a:r>
            <a:r>
              <a:rPr lang="ru-RU" sz="2800" b="1" dirty="0" smtClean="0"/>
              <a:t>познания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971825"/>
            <a:ext cx="1208729" cy="161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9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1696" y="193024"/>
            <a:ext cx="5832648" cy="70609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Тематика проектов 2022 г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. </a:t>
            </a:r>
            <a:endParaRPr lang="ru-RU" sz="28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048389"/>
            <a:ext cx="6192688" cy="5552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None/>
            </a:pPr>
            <a:r>
              <a:rPr lang="ru-RU" sz="2000" dirty="0" smtClean="0"/>
              <a:t>Участники финала:</a:t>
            </a:r>
          </a:p>
          <a:p>
            <a:pPr indent="0" algn="just">
              <a:buNone/>
            </a:pPr>
            <a:r>
              <a:rPr lang="ru-RU" sz="1800" dirty="0" smtClean="0">
                <a:solidFill>
                  <a:srgbClr val="0070C0"/>
                </a:solidFill>
              </a:rPr>
              <a:t>Тараканова Т.А. «Его </a:t>
            </a:r>
            <a:r>
              <a:rPr lang="ru-RU" sz="1800" dirty="0">
                <a:solidFill>
                  <a:srgbClr val="0070C0"/>
                </a:solidFill>
              </a:rPr>
              <a:t>имя носит наша </a:t>
            </a:r>
            <a:r>
              <a:rPr lang="ru-RU" sz="1800" dirty="0" smtClean="0">
                <a:solidFill>
                  <a:srgbClr val="0070C0"/>
                </a:solidFill>
              </a:rPr>
              <a:t>школа» (Ростислав Алексеев)</a:t>
            </a:r>
          </a:p>
          <a:p>
            <a:pPr indent="0" algn="just">
              <a:buNone/>
            </a:pPr>
            <a:r>
              <a:rPr lang="ru-RU" sz="1800" dirty="0" smtClean="0"/>
              <a:t>Индивидуальные, групповые и семейные путешествия по местам, связанным  с именем Р. Алексеева, выдающегося конструктора</a:t>
            </a:r>
          </a:p>
          <a:p>
            <a:pPr indent="0" algn="just">
              <a:buNone/>
            </a:pPr>
            <a:endParaRPr lang="ru-RU" sz="1800" dirty="0" smtClean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sz="1800" dirty="0" smtClean="0">
                <a:solidFill>
                  <a:srgbClr val="0070C0"/>
                </a:solidFill>
              </a:rPr>
              <a:t>Казанцев Д.В. </a:t>
            </a:r>
            <a:r>
              <a:rPr lang="ru-RU" sz="1800" dirty="0" smtClean="0">
                <a:solidFill>
                  <a:srgbClr val="0070C0"/>
                </a:solidFill>
              </a:rPr>
              <a:t>«По страницам книг пермских писателей</a:t>
            </a:r>
            <a:r>
              <a:rPr lang="ru-RU" sz="1800" dirty="0" smtClean="0"/>
              <a:t>»</a:t>
            </a:r>
            <a:endParaRPr lang="ru-RU" sz="1800" dirty="0" smtClean="0"/>
          </a:p>
          <a:p>
            <a:pPr indent="0" algn="just">
              <a:buNone/>
            </a:pPr>
            <a:r>
              <a:rPr lang="ru-RU" sz="1800" dirty="0"/>
              <a:t>Чтение книг пермских писателей, театральные представления по мотивам этих книг, экскурсионные поездки, создание дневника путешествия, </a:t>
            </a:r>
            <a:r>
              <a:rPr lang="ru-RU" sz="1800" dirty="0" err="1"/>
              <a:t>квест</a:t>
            </a:r>
            <a:r>
              <a:rPr lang="ru-RU" sz="1800" dirty="0"/>
              <a:t> по теме.</a:t>
            </a:r>
          </a:p>
          <a:p>
            <a:pPr indent="0" algn="just">
              <a:buNone/>
            </a:pPr>
            <a:endParaRPr lang="ru-RU" sz="1800" dirty="0" smtClean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sz="1800" dirty="0" smtClean="0">
                <a:solidFill>
                  <a:srgbClr val="0070C0"/>
                </a:solidFill>
              </a:rPr>
              <a:t>Боярская С.В. «</a:t>
            </a:r>
            <a:r>
              <a:rPr lang="ru-RU" sz="1800" dirty="0">
                <a:solidFill>
                  <a:srgbClr val="0070C0"/>
                </a:solidFill>
              </a:rPr>
              <a:t>Комплексная модель развития творческих и исследовательских компетенций в процессе урочной и внеурочной деятельности младших </a:t>
            </a:r>
            <a:r>
              <a:rPr lang="ru-RU" sz="1800" dirty="0" smtClean="0">
                <a:solidFill>
                  <a:srgbClr val="0070C0"/>
                </a:solidFill>
              </a:rPr>
              <a:t>школьников»</a:t>
            </a:r>
          </a:p>
          <a:p>
            <a:pPr indent="0" algn="just">
              <a:buNone/>
            </a:pPr>
            <a:r>
              <a:rPr lang="ru-RU" sz="1800" dirty="0"/>
              <a:t>Комплекс  мероприятий: Операция «Дети» (на основе изучения семейных архивов), «Спектакль для мамы», бал экологической направленности </a:t>
            </a:r>
            <a:r>
              <a:rPr lang="ru-RU" sz="1800" dirty="0" smtClean="0"/>
              <a:t>«Расскажите</a:t>
            </a:r>
            <a:r>
              <a:rPr lang="ru-RU" sz="1800" dirty="0"/>
              <a:t>, птицы</a:t>
            </a:r>
            <a:r>
              <a:rPr lang="ru-RU" sz="1800" dirty="0" smtClean="0"/>
              <a:t>»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762" y="836712"/>
            <a:ext cx="1440160" cy="19949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420888"/>
            <a:ext cx="1288981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762" y="4405688"/>
            <a:ext cx="1583267" cy="218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0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1696" y="193024"/>
            <a:ext cx="5832648" cy="70609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Тематика проектов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2023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г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. </a:t>
            </a:r>
            <a:endParaRPr lang="ru-RU" sz="28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048389"/>
            <a:ext cx="6192688" cy="499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None/>
            </a:pPr>
            <a:r>
              <a:rPr lang="ru-RU" sz="2000" dirty="0" smtClean="0"/>
              <a:t>Участники финала:</a:t>
            </a:r>
          </a:p>
          <a:p>
            <a:pPr indent="0" algn="just">
              <a:buNone/>
            </a:pPr>
            <a:r>
              <a:rPr lang="ru-RU" sz="1800" dirty="0">
                <a:solidFill>
                  <a:srgbClr val="0070C0"/>
                </a:solidFill>
              </a:rPr>
              <a:t>Родионова </a:t>
            </a:r>
            <a:r>
              <a:rPr lang="ru-RU" sz="1800" dirty="0" smtClean="0">
                <a:solidFill>
                  <a:srgbClr val="0070C0"/>
                </a:solidFill>
              </a:rPr>
              <a:t>Л. М. «Прикасаясь к прошлому</a:t>
            </a:r>
            <a:r>
              <a:rPr lang="ru-RU" sz="1800" dirty="0" smtClean="0">
                <a:solidFill>
                  <a:srgbClr val="0070C0"/>
                </a:solidFill>
              </a:rPr>
              <a:t>» </a:t>
            </a:r>
          </a:p>
          <a:p>
            <a:pPr indent="0" algn="just">
              <a:buNone/>
            </a:pPr>
            <a:r>
              <a:rPr lang="ru-RU" sz="1800" dirty="0" smtClean="0"/>
              <a:t>Создание </a:t>
            </a:r>
            <a:r>
              <a:rPr lang="ru-RU" sz="1800" dirty="0"/>
              <a:t>условий для творческого самовыражения младшего школьника посредством приобщения к русской народной культуре и </a:t>
            </a:r>
            <a:r>
              <a:rPr lang="ru-RU" sz="1800" dirty="0" smtClean="0"/>
              <a:t>традициям</a:t>
            </a:r>
          </a:p>
          <a:p>
            <a:pPr indent="0" algn="just">
              <a:buNone/>
            </a:pPr>
            <a:endParaRPr lang="ru-RU" sz="1800" dirty="0" smtClean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sz="1800" dirty="0" smtClean="0">
                <a:solidFill>
                  <a:srgbClr val="0070C0"/>
                </a:solidFill>
              </a:rPr>
              <a:t>Казанцев Д.В. </a:t>
            </a:r>
            <a:r>
              <a:rPr lang="ru-RU" sz="1800" dirty="0" smtClean="0">
                <a:solidFill>
                  <a:srgbClr val="0070C0"/>
                </a:solidFill>
              </a:rPr>
              <a:t>«Культурный код</a:t>
            </a:r>
            <a:r>
              <a:rPr lang="ru-RU" sz="1800" dirty="0" smtClean="0"/>
              <a:t>»</a:t>
            </a:r>
            <a:endParaRPr lang="ru-RU" sz="1800" dirty="0" smtClean="0"/>
          </a:p>
          <a:p>
            <a:pPr indent="0" algn="just">
              <a:buNone/>
            </a:pPr>
            <a:r>
              <a:rPr lang="ru-RU" sz="1800" dirty="0"/>
              <a:t>приобщение обучающихся младшего школьного возраста к культуре своего региона – Пермского </a:t>
            </a:r>
            <a:r>
              <a:rPr lang="ru-RU" sz="1800" dirty="0" smtClean="0"/>
              <a:t>края</a:t>
            </a:r>
          </a:p>
          <a:p>
            <a:pPr indent="0" algn="just">
              <a:buNone/>
            </a:pPr>
            <a:endParaRPr lang="ru-RU" sz="1800" dirty="0" smtClean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sz="1800" dirty="0">
                <a:solidFill>
                  <a:srgbClr val="0070C0"/>
                </a:solidFill>
              </a:rPr>
              <a:t>Титова </a:t>
            </a:r>
            <a:r>
              <a:rPr lang="ru-RU" sz="1800" dirty="0" smtClean="0">
                <a:solidFill>
                  <a:srgbClr val="0070C0"/>
                </a:solidFill>
              </a:rPr>
              <a:t>В. В. </a:t>
            </a:r>
            <a:r>
              <a:rPr lang="ru-RU" sz="1800" dirty="0" smtClean="0">
                <a:solidFill>
                  <a:srgbClr val="0070C0"/>
                </a:solidFill>
              </a:rPr>
              <a:t>«Лига культурных людей»</a:t>
            </a:r>
            <a:endParaRPr lang="ru-RU" sz="1800" dirty="0" smtClean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sz="1800" dirty="0" smtClean="0"/>
              <a:t>Опыт </a:t>
            </a:r>
            <a:r>
              <a:rPr lang="ru-RU" sz="1800" dirty="0"/>
              <a:t>работы по программе курса внеурочной деятельности «Мой край», направленной на реализацию проекта «Культурный дневник школьника» и формирование социокультурной компетентности младших школьников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428383"/>
            <a:ext cx="1288981" cy="2016224"/>
          </a:xfrm>
          <a:prstGeom prst="rect">
            <a:avLst/>
          </a:prstGeom>
        </p:spPr>
      </p:pic>
      <p:pic>
        <p:nvPicPr>
          <p:cNvPr id="1026" name="Picture 2" descr="https://g.prof.as/upload/medialibrary/fee/s5zuyl100u8fmjg45yvwbyt584mfwlam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27494" y="4444607"/>
            <a:ext cx="1513699" cy="195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g.prof.as/upload/medialibrary/343/xnfxeb4uaxgp570bewi4b1gb7ztfzku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3" t="39047" r="25356" b="9319"/>
          <a:stretch/>
        </p:blipFill>
        <p:spPr bwMode="auto">
          <a:xfrm flipH="1">
            <a:off x="6436378" y="324876"/>
            <a:ext cx="1296145" cy="213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56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0282"/>
            <a:ext cx="5832648" cy="67953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Требования к теме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77448" y="566733"/>
            <a:ext cx="776430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r>
              <a:rPr lang="ru-RU" sz="2400" dirty="0" smtClean="0"/>
              <a:t> </a:t>
            </a:r>
            <a:r>
              <a:rPr lang="ru-RU" sz="2000" dirty="0" smtClean="0"/>
              <a:t>- Отражение актуальной проблемы</a:t>
            </a:r>
          </a:p>
          <a:p>
            <a:pPr indent="0" algn="just">
              <a:buNone/>
            </a:pPr>
            <a:r>
              <a:rPr lang="ru-RU" sz="2000" dirty="0"/>
              <a:t> </a:t>
            </a:r>
            <a:r>
              <a:rPr lang="ru-RU" sz="2000" dirty="0" smtClean="0"/>
              <a:t>- Образное название и содержательная конкретизация этого названия</a:t>
            </a:r>
          </a:p>
          <a:p>
            <a:pPr indent="0" algn="just">
              <a:buNone/>
            </a:pPr>
            <a:r>
              <a:rPr lang="ru-RU" sz="2000" dirty="0"/>
              <a:t> </a:t>
            </a:r>
            <a:r>
              <a:rPr lang="ru-RU" sz="2000" dirty="0" smtClean="0"/>
              <a:t>- Конкретность</a:t>
            </a:r>
            <a:endParaRPr lang="ru-RU" sz="2000" dirty="0"/>
          </a:p>
        </p:txBody>
      </p:sp>
      <p:sp>
        <p:nvSpPr>
          <p:cNvPr id="5" name="Объект 5"/>
          <p:cNvSpPr txBox="1">
            <a:spLocks/>
          </p:cNvSpPr>
          <p:nvPr/>
        </p:nvSpPr>
        <p:spPr>
          <a:xfrm>
            <a:off x="35496" y="2536108"/>
            <a:ext cx="9001000" cy="427809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 </a:t>
            </a:r>
            <a:r>
              <a:rPr lang="ru-RU" sz="2000" dirty="0"/>
              <a:t>Актуальность проекта (какую проблему решает),</a:t>
            </a:r>
          </a:p>
          <a:p>
            <a:r>
              <a:rPr lang="ru-RU" sz="2000" dirty="0"/>
              <a:t>Тип проекта (учебный, исследовательский, методический, культурно-просветительский, социальный и пр.), </a:t>
            </a:r>
          </a:p>
          <a:p>
            <a:r>
              <a:rPr lang="ru-RU" sz="2000" dirty="0"/>
              <a:t>Цель и задачи проекта, </a:t>
            </a:r>
          </a:p>
          <a:p>
            <a:r>
              <a:rPr lang="ru-RU" sz="2000" dirty="0"/>
              <a:t>Исполнители, участники, партнеры проекта, </a:t>
            </a:r>
          </a:p>
          <a:p>
            <a:r>
              <a:rPr lang="ru-RU" sz="2000" dirty="0"/>
              <a:t>Сроки (от 3-х месяцев, но не более 4 лет – периода обучения в начальной школе) и место реализации, </a:t>
            </a:r>
          </a:p>
          <a:p>
            <a:r>
              <a:rPr lang="ru-RU" sz="2000" dirty="0"/>
              <a:t>Целевая группа (возраст, число детей), </a:t>
            </a:r>
          </a:p>
          <a:p>
            <a:r>
              <a:rPr lang="ru-RU" sz="2000" dirty="0"/>
              <a:t>Степень реализации проекта на момент подачи (начальный этап, выполнение проекта, завершение проекта</a:t>
            </a:r>
            <a:r>
              <a:rPr lang="ru-RU" sz="2000" dirty="0" smtClean="0"/>
              <a:t>)</a:t>
            </a:r>
          </a:p>
          <a:p>
            <a:r>
              <a:rPr lang="ru-RU" sz="2000" dirty="0"/>
              <a:t>Этапы проекта и их краткое содержание </a:t>
            </a:r>
          </a:p>
          <a:p>
            <a:r>
              <a:rPr lang="ru-RU" sz="2000" dirty="0"/>
              <a:t>Результаты на время представления проекта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051720" y="1934225"/>
            <a:ext cx="5490356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 smtClean="0"/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Аннотация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5955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15212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63828" y="260648"/>
            <a:ext cx="54966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800" b="1" dirty="0">
                <a:solidFill>
                  <a:srgbClr val="C00000"/>
                </a:solidFill>
              </a:rPr>
              <a:t>2 тур. Интернет- собеседование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1180973"/>
            <a:ext cx="8640960" cy="4930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До </a:t>
            </a:r>
            <a:r>
              <a:rPr lang="ru-RU" b="1" dirty="0" smtClean="0"/>
              <a:t>26 апреля 2024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Предоставляется: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детализированное описание проекта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dirty="0" smtClean="0"/>
              <a:t>- видеозапись, отражающая </a:t>
            </a:r>
            <a:r>
              <a:rPr lang="ru-RU" dirty="0"/>
              <a:t>этапы деятельности детей и </a:t>
            </a:r>
            <a:r>
              <a:rPr lang="ru-RU" dirty="0" smtClean="0"/>
              <a:t>педагога</a:t>
            </a:r>
          </a:p>
          <a:p>
            <a:pPr marL="0" indent="0">
              <a:buNone/>
            </a:pPr>
            <a:r>
              <a:rPr lang="ru-RU" b="1" dirty="0" smtClean="0"/>
              <a:t>Май:</a:t>
            </a:r>
            <a:r>
              <a:rPr lang="ru-RU" dirty="0" smtClean="0"/>
              <a:t> </a:t>
            </a:r>
            <a:r>
              <a:rPr lang="ru-RU" dirty="0"/>
              <a:t>интернет-собеседование с целью профессиональной рефлексии проекта и представленной записи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sz="2300" dirty="0" smtClean="0"/>
          </a:p>
        </p:txBody>
      </p:sp>
    </p:spTree>
    <p:extLst>
      <p:ext uri="{BB962C8B-B14F-4D97-AF65-F5344CB8AC3E}">
        <p14:creationId xmlns:p14="http://schemas.microsoft.com/office/powerpoint/2010/main" val="125026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15212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63828" y="260648"/>
            <a:ext cx="54245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800" b="1" dirty="0" smtClean="0">
                <a:solidFill>
                  <a:srgbClr val="C00000"/>
                </a:solidFill>
              </a:rPr>
              <a:t>2 тур. Интернет- собеседование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1180973"/>
            <a:ext cx="8640960" cy="4930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Видеозапись должна демонстрировать активную деятельность детей</a:t>
            </a:r>
          </a:p>
          <a:p>
            <a:pPr marL="0" indent="0">
              <a:buNone/>
            </a:pPr>
            <a:r>
              <a:rPr lang="ru-RU" sz="2000" i="1" dirty="0" smtClean="0"/>
              <a:t>Важно заранее выполнить такие записи</a:t>
            </a:r>
          </a:p>
          <a:p>
            <a:pPr marL="0" indent="0">
              <a:buNone/>
            </a:pPr>
            <a:r>
              <a:rPr lang="ru-RU" dirty="0" smtClean="0"/>
              <a:t>Нужно проводить диагностику результатов</a:t>
            </a:r>
          </a:p>
          <a:p>
            <a:pPr marL="0" indent="0">
              <a:buNone/>
            </a:pPr>
            <a:r>
              <a:rPr lang="ru-RU" sz="2000" i="1" dirty="0"/>
              <a:t>Нужно определить, что является результатом проекта, подобрать и использовать диагностические средства</a:t>
            </a:r>
          </a:p>
          <a:p>
            <a:pPr marL="0" indent="0">
              <a:buNone/>
            </a:pPr>
            <a:r>
              <a:rPr lang="ru-RU" dirty="0" smtClean="0"/>
              <a:t>В рамках интернет-собеседования нужно кратко представить свой проект и его результаты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sz="2300" dirty="0" smtClean="0"/>
          </a:p>
        </p:txBody>
      </p:sp>
    </p:spTree>
    <p:extLst>
      <p:ext uri="{BB962C8B-B14F-4D97-AF65-F5344CB8AC3E}">
        <p14:creationId xmlns:p14="http://schemas.microsoft.com/office/powerpoint/2010/main" val="19391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3828" y="260648"/>
            <a:ext cx="336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800" b="1" dirty="0" smtClean="0">
                <a:solidFill>
                  <a:srgbClr val="C00000"/>
                </a:solidFill>
              </a:rPr>
              <a:t>Желаем удачи!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1180973"/>
            <a:ext cx="8640960" cy="4930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</a:t>
            </a:r>
            <a:endParaRPr lang="ru-RU" sz="23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51" y="703798"/>
            <a:ext cx="3332609" cy="26113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98" y="4368382"/>
            <a:ext cx="4187289" cy="2351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861092"/>
            <a:ext cx="4283968" cy="22154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830" y="3183773"/>
            <a:ext cx="5557159" cy="240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221088"/>
            <a:ext cx="4248472" cy="64807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Участники Олимпиады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144" y="4869160"/>
            <a:ext cx="5099952" cy="161277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300" dirty="0" smtClean="0"/>
              <a:t>Учителя начальных классов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300" dirty="0" smtClean="0"/>
              <a:t>Воспитатели групп продленного дня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300" dirty="0" smtClean="0"/>
              <a:t>Учителя-предметники, работающие с младшими школьниками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587004" cy="15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260648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Всероссийская </a:t>
            </a:r>
            <a:r>
              <a:rPr lang="ru-RU" b="1" dirty="0" smtClean="0">
                <a:solidFill>
                  <a:srgbClr val="C00000"/>
                </a:solidFill>
              </a:rPr>
              <a:t>Олимпиада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педагогов начальной школы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«МОЙ ПЕРВЫЙ УЧИТЕЛЬ</a:t>
            </a:r>
            <a:r>
              <a:rPr lang="ru-RU" b="1" dirty="0" smtClean="0">
                <a:solidFill>
                  <a:srgbClr val="C00000"/>
                </a:solidFill>
              </a:rPr>
              <a:t>» </a:t>
            </a:r>
            <a:r>
              <a:rPr lang="ru-RU" b="1" dirty="0" smtClean="0">
                <a:solidFill>
                  <a:srgbClr val="C00000"/>
                </a:solidFill>
              </a:rPr>
              <a:t>(7 сезон)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1738576"/>
            <a:ext cx="5904656" cy="2065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300" b="1" dirty="0" smtClean="0"/>
              <a:t>Цель Олимпиады:</a:t>
            </a:r>
          </a:p>
          <a:p>
            <a:pPr marL="0" indent="0">
              <a:buNone/>
            </a:pPr>
            <a:r>
              <a:rPr lang="ru-RU" sz="2300" dirty="0"/>
              <a:t>Выявить  и  распространить  лучшие  образцы  профессионального  мастерства педагогических  работников  начальной  школы,  позволяющие  им  добиваться высокой результативности в образовательной </a:t>
            </a:r>
            <a:r>
              <a:rPr lang="ru-RU" sz="2300" dirty="0" smtClean="0"/>
              <a:t>деятельности </a:t>
            </a:r>
            <a:endParaRPr lang="ru-RU" sz="23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573016"/>
            <a:ext cx="3456384" cy="230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4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6824"/>
            <a:ext cx="5976664" cy="374441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/>
              <a:t>1. </a:t>
            </a:r>
            <a:r>
              <a:rPr lang="ru-RU" sz="3200" b="1" dirty="0" smtClean="0"/>
              <a:t>Предметная </a:t>
            </a:r>
            <a:r>
              <a:rPr lang="ru-RU" sz="3200" b="1" dirty="0"/>
              <a:t>образовательная </a:t>
            </a:r>
            <a:r>
              <a:rPr lang="ru-RU" sz="3200" b="1" dirty="0" smtClean="0"/>
              <a:t>деятельность</a:t>
            </a:r>
            <a:br>
              <a:rPr lang="ru-RU" sz="3200" b="1" dirty="0" smtClean="0"/>
            </a:br>
            <a:r>
              <a:rPr lang="ru-RU" sz="3200" b="1" dirty="0" smtClean="0"/>
              <a:t>2. </a:t>
            </a:r>
            <a:r>
              <a:rPr lang="ru-RU" sz="3200" b="1" dirty="0"/>
              <a:t>Социально-воспитательная деятельность и взаимодействие с учреждениями культурной и социальной </a:t>
            </a:r>
            <a:r>
              <a:rPr lang="ru-RU" sz="3200" b="1" dirty="0" smtClean="0"/>
              <a:t>сфер</a:t>
            </a:r>
            <a:br>
              <a:rPr lang="ru-RU" sz="3200" b="1" dirty="0" smtClean="0"/>
            </a:br>
            <a:r>
              <a:rPr lang="ru-RU" sz="3200" b="1" dirty="0" smtClean="0"/>
              <a:t>3. </a:t>
            </a:r>
            <a:r>
              <a:rPr lang="ru-RU" sz="3200" b="1" dirty="0"/>
              <a:t>Психолого-педагогическое сопровождение </a:t>
            </a:r>
            <a:r>
              <a:rPr lang="ru-RU" sz="3200" b="1" dirty="0" smtClean="0"/>
              <a:t>обучающихся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-315416"/>
            <a:ext cx="1587004" cy="15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260648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Номинации </a:t>
            </a:r>
            <a:r>
              <a:rPr lang="ru-RU" sz="3200" b="1" dirty="0" smtClean="0">
                <a:solidFill>
                  <a:srgbClr val="C00000"/>
                </a:solidFill>
              </a:rPr>
              <a:t>Олимпиады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340768"/>
            <a:ext cx="2300576" cy="2492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474" y="4290008"/>
            <a:ext cx="2656060" cy="204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587004" cy="15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260648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Лидеры Всероссийской Олимпиады </a:t>
            </a:r>
            <a:r>
              <a:rPr lang="ru-RU" sz="2000" b="1" dirty="0">
                <a:solidFill>
                  <a:srgbClr val="C00000"/>
                </a:solidFill>
              </a:rPr>
              <a:t/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педагогов начальной школы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«МОЙ ПЕРВЫЙ УЧИТЕЛЬ», представлявшие свои проекты в номинации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«Социально-воспитательная деятельность» 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50984" y="5605256"/>
            <a:ext cx="3744416" cy="969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Ирина Евгеньевна </a:t>
            </a:r>
            <a:r>
              <a:rPr lang="ru-RU" sz="2800" dirty="0" smtClean="0"/>
              <a:t>Лукина (2020)</a:t>
            </a:r>
            <a:endParaRPr lang="ru-RU" sz="2800" dirty="0"/>
          </a:p>
          <a:p>
            <a:pPr marL="0" indent="0">
              <a:buNone/>
            </a:pPr>
            <a:endParaRPr lang="ru-RU" sz="2300" dirty="0" smtClean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84" y="2021590"/>
            <a:ext cx="3176834" cy="3176834"/>
          </a:xfrm>
          <a:prstGeom prst="rect">
            <a:avLst/>
          </a:prstGeom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4427984" y="5589240"/>
            <a:ext cx="4536504" cy="1001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 smtClean="0"/>
              <a:t>Михаил </a:t>
            </a:r>
            <a:r>
              <a:rPr lang="ru-RU" sz="2800" dirty="0"/>
              <a:t>Александрович </a:t>
            </a:r>
            <a:r>
              <a:rPr lang="ru-RU" sz="2800" dirty="0" err="1" smtClean="0"/>
              <a:t>Бутяев</a:t>
            </a:r>
            <a:r>
              <a:rPr lang="ru-RU" sz="2800" dirty="0" smtClean="0"/>
              <a:t> (2021)</a:t>
            </a:r>
            <a:endParaRPr lang="ru-RU" sz="2800" dirty="0"/>
          </a:p>
          <a:p>
            <a:pPr marL="0" indent="0">
              <a:buNone/>
            </a:pPr>
            <a:endParaRPr lang="ru-RU" sz="2300" dirty="0" smtClean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86056"/>
            <a:ext cx="331236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587004" cy="15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260648"/>
            <a:ext cx="336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Всероссийская </a:t>
            </a:r>
            <a:r>
              <a:rPr lang="ru-RU" b="1" dirty="0" smtClean="0">
                <a:solidFill>
                  <a:srgbClr val="C00000"/>
                </a:solidFill>
              </a:rPr>
              <a:t>Олимпиада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педагогов начальной школы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«МОЙ ПЕРВЫЙ УЧИТЕЛЬ»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512" y="1700808"/>
            <a:ext cx="5112568" cy="42827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/>
              <a:t>1 тур. Заочный </a:t>
            </a:r>
            <a:r>
              <a:rPr lang="ru-RU" b="1" dirty="0" smtClean="0"/>
              <a:t>отборочный </a:t>
            </a:r>
            <a:r>
              <a:rPr lang="ru-RU" b="1" dirty="0" smtClean="0"/>
              <a:t>(до 29 марта 2024) 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dirty="0" smtClean="0"/>
              <a:t>- предоставление профессионального портфолио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- описание проекта в форме </a:t>
            </a:r>
            <a:r>
              <a:rPr lang="ru-RU" dirty="0" smtClean="0"/>
              <a:t>аннотации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sz="2400" dirty="0" smtClean="0"/>
              <a:t>(является частью портфолио)  </a:t>
            </a:r>
            <a:endParaRPr lang="ru-RU" sz="23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911" y="3842164"/>
            <a:ext cx="3339615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24744"/>
            <a:ext cx="3603262" cy="24720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6393802"/>
            <a:ext cx="2242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https://1-teacher.ru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063" y="5619840"/>
            <a:ext cx="1207021" cy="120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32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768752" cy="634082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Портфолио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587004" cy="158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Раздел 1. Общие сведения о педагоге (до 30 баллов)</a:t>
            </a:r>
            <a:endParaRPr lang="ru-RU" dirty="0"/>
          </a:p>
          <a:p>
            <a:pPr lvl="1"/>
            <a:r>
              <a:rPr lang="ru-RU" dirty="0"/>
              <a:t>ФИО, </a:t>
            </a:r>
            <a:r>
              <a:rPr lang="ru-RU" dirty="0" smtClean="0"/>
              <a:t>возраст</a:t>
            </a:r>
            <a:endParaRPr lang="ru-RU" dirty="0"/>
          </a:p>
          <a:p>
            <a:pPr lvl="1"/>
            <a:r>
              <a:rPr lang="ru-RU" dirty="0"/>
              <a:t>Место работы, </a:t>
            </a:r>
            <a:r>
              <a:rPr lang="ru-RU" dirty="0" smtClean="0"/>
              <a:t>должность</a:t>
            </a:r>
            <a:endParaRPr lang="ru-RU" dirty="0"/>
          </a:p>
          <a:p>
            <a:pPr lvl="1"/>
            <a:r>
              <a:rPr lang="ru-RU" dirty="0"/>
              <a:t>Профильное образование, стаж педагогической </a:t>
            </a:r>
            <a:r>
              <a:rPr lang="ru-RU" dirty="0" smtClean="0"/>
              <a:t>деятельности</a:t>
            </a:r>
            <a:endParaRPr lang="ru-RU" dirty="0"/>
          </a:p>
          <a:p>
            <a:pPr lvl="1"/>
            <a:r>
              <a:rPr lang="ru-RU" dirty="0"/>
              <a:t>Квалификационная </a:t>
            </a:r>
            <a:r>
              <a:rPr lang="ru-RU" dirty="0" smtClean="0"/>
              <a:t>категория</a:t>
            </a:r>
            <a:endParaRPr lang="ru-RU" dirty="0"/>
          </a:p>
          <a:p>
            <a:pPr lvl="1"/>
            <a:r>
              <a:rPr lang="ru-RU" dirty="0"/>
              <a:t> </a:t>
            </a:r>
            <a:r>
              <a:rPr lang="ru-RU" sz="2900" dirty="0" smtClean="0"/>
              <a:t>Профессиональные </a:t>
            </a:r>
            <a:r>
              <a:rPr lang="ru-RU" sz="2900" dirty="0"/>
              <a:t>достижения (звания, грамоты, медали, благодарности и пр.) </a:t>
            </a:r>
          </a:p>
          <a:p>
            <a:pPr lvl="1"/>
            <a:r>
              <a:rPr lang="ru-RU" sz="2900" dirty="0" smtClean="0"/>
              <a:t>Данные </a:t>
            </a:r>
            <a:r>
              <a:rPr lang="ru-RU" sz="2900" dirty="0"/>
              <a:t>о профессиональной переподготовке и повышении квалификации педагога (за последние 3 года) и пр.</a:t>
            </a:r>
          </a:p>
          <a:p>
            <a:pPr lvl="1"/>
            <a:r>
              <a:rPr lang="ru-RU" sz="2900" dirty="0"/>
              <a:t>Приложение (копии подтверждающих документов</a:t>
            </a:r>
            <a:r>
              <a:rPr lang="ru-RU" sz="2900" dirty="0" smtClean="0"/>
              <a:t>)</a:t>
            </a:r>
            <a:endParaRPr lang="ru-RU" sz="2900" dirty="0"/>
          </a:p>
          <a:p>
            <a:pPr lvl="1"/>
            <a:r>
              <a:rPr lang="ru-RU" sz="2900" dirty="0" smtClean="0"/>
              <a:t>Две </a:t>
            </a:r>
            <a:r>
              <a:rPr lang="ru-RU" sz="2900" dirty="0"/>
              <a:t>фотографии: портретная и жанровая (с учебного занятия, внеклассного мероприятия, педагогического совещания)</a:t>
            </a:r>
          </a:p>
          <a:p>
            <a:pPr marL="457200" lvl="1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3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86925"/>
            <a:ext cx="3312368" cy="634082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Портфолио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9361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392" y="938637"/>
            <a:ext cx="8784976" cy="499715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0000" b="1" dirty="0"/>
              <a:t>Раздел 2. Данные о профессиональной деятельности педагога (до 40 баллов</a:t>
            </a:r>
            <a:r>
              <a:rPr lang="ru-RU" sz="10000" b="1" dirty="0" smtClean="0"/>
              <a:t>)</a:t>
            </a:r>
            <a:endParaRPr lang="ru-RU" sz="10000" b="1" dirty="0"/>
          </a:p>
          <a:p>
            <a:pPr marL="0" indent="0">
              <a:buNone/>
            </a:pPr>
            <a:r>
              <a:rPr lang="ru-RU" sz="7200" b="1" i="1" dirty="0" smtClean="0"/>
              <a:t>Результаты </a:t>
            </a:r>
            <a:r>
              <a:rPr lang="ru-RU" sz="7200" b="1" i="1" dirty="0"/>
              <a:t>деятельности педагога </a:t>
            </a:r>
            <a:endParaRPr lang="ru-RU" sz="7200" i="1" dirty="0" smtClean="0"/>
          </a:p>
          <a:p>
            <a:pPr marL="0" indent="0">
              <a:buNone/>
            </a:pPr>
            <a:r>
              <a:rPr lang="ru-RU" sz="5500" i="1" dirty="0"/>
              <a:t> </a:t>
            </a:r>
            <a:r>
              <a:rPr lang="ru-RU" sz="7200" dirty="0"/>
              <a:t>- Достижения учащихся в 	олимпиадах, конкурсах, проектной, исследовательской </a:t>
            </a:r>
            <a:r>
              <a:rPr lang="ru-RU" sz="7200" dirty="0" smtClean="0"/>
              <a:t>деятельности</a:t>
            </a:r>
            <a:endParaRPr lang="ru-RU" sz="7200" dirty="0"/>
          </a:p>
          <a:p>
            <a:pPr marL="0" indent="0">
              <a:buNone/>
            </a:pPr>
            <a:r>
              <a:rPr lang="ru-RU" sz="7200" dirty="0"/>
              <a:t> - Участие педагога в целевых программах и экспериментальных площадках, общественной </a:t>
            </a:r>
            <a:r>
              <a:rPr lang="ru-RU" sz="7200" dirty="0" smtClean="0"/>
              <a:t>деятельности</a:t>
            </a:r>
            <a:endParaRPr lang="ru-RU" sz="7200" dirty="0"/>
          </a:p>
          <a:p>
            <a:pPr marL="0" indent="0">
              <a:buNone/>
            </a:pPr>
            <a:r>
              <a:rPr lang="ru-RU" sz="7200" b="1" i="1" dirty="0"/>
              <a:t>Внеурочная и воспитательная деятельность педагога.</a:t>
            </a:r>
          </a:p>
          <a:p>
            <a:pPr marL="0" lvl="0" indent="0">
              <a:buNone/>
            </a:pPr>
            <a:r>
              <a:rPr lang="ru-RU" sz="5500" dirty="0" smtClean="0"/>
              <a:t> </a:t>
            </a:r>
            <a:r>
              <a:rPr lang="ru-RU" sz="8800" dirty="0"/>
              <a:t>- </a:t>
            </a:r>
            <a:r>
              <a:rPr lang="ru-RU" sz="7200" dirty="0"/>
              <a:t>Участие педагога и учащихся в социальных акциях, волонтерских мероприятиях, концертах, проектах и пр</a:t>
            </a:r>
            <a:r>
              <a:rPr lang="ru-RU" sz="7200" dirty="0" smtClean="0"/>
              <a:t>.).      </a:t>
            </a:r>
            <a:r>
              <a:rPr lang="ru-RU" sz="7200" dirty="0"/>
              <a:t>Приложение (подтверждающие документы – дипломы, сертификаты, приказы об участии, авторские программы, благодарности и пр.).</a:t>
            </a:r>
          </a:p>
          <a:p>
            <a:pPr marL="0" indent="0">
              <a:buNone/>
            </a:pPr>
            <a:r>
              <a:rPr lang="ru-RU" sz="7200" b="1" i="1" dirty="0"/>
              <a:t>Научно-методическая деятельность педагога.</a:t>
            </a:r>
          </a:p>
          <a:p>
            <a:pPr marL="0" indent="0">
              <a:buNone/>
            </a:pPr>
            <a:r>
              <a:rPr lang="ru-RU" sz="5500" dirty="0"/>
              <a:t> </a:t>
            </a:r>
            <a:r>
              <a:rPr lang="ru-RU" sz="7200" dirty="0"/>
              <a:t>- Авторские разработки и публикации (за последние 5 лет) – ссылка на опубликованный материал или </a:t>
            </a:r>
            <a:r>
              <a:rPr lang="en-US" sz="7200" dirty="0"/>
              <a:t>pdf</a:t>
            </a:r>
            <a:r>
              <a:rPr lang="ru-RU" sz="7200" dirty="0"/>
              <a:t> файл с выходными данными </a:t>
            </a:r>
            <a:r>
              <a:rPr lang="ru-RU" sz="7200" dirty="0" smtClean="0"/>
              <a:t>публикации</a:t>
            </a:r>
            <a:endParaRPr lang="ru-RU" sz="7200" dirty="0"/>
          </a:p>
          <a:p>
            <a:pPr marL="0" indent="0">
              <a:buNone/>
            </a:pPr>
            <a:r>
              <a:rPr lang="ru-RU" sz="7200" dirty="0"/>
              <a:t> - Р</a:t>
            </a:r>
            <a:r>
              <a:rPr lang="x-none" sz="7200" dirty="0"/>
              <a:t>абота наставником, участие в экспертных советах, профессиональных и общественных организациях и ассоциациях, оргкомитетах образовательных и научных мероприятий и </a:t>
            </a:r>
            <a:r>
              <a:rPr lang="x-none" sz="7200" dirty="0" smtClean="0"/>
              <a:t>пр</a:t>
            </a:r>
            <a:endParaRPr lang="ru-RU" sz="7200" dirty="0"/>
          </a:p>
          <a:p>
            <a:pPr marL="0" indent="0">
              <a:buNone/>
            </a:pPr>
            <a:r>
              <a:rPr lang="ru-RU" sz="10000" b="1" dirty="0"/>
              <a:t>Раздел 3. Аннотация проекта профессиональной деятельности в рамках выбранной номинации (до 30 баллов).</a:t>
            </a:r>
          </a:p>
          <a:p>
            <a:pPr marL="0" indent="0">
              <a:buNone/>
            </a:pPr>
            <a:r>
              <a:rPr lang="x-none" sz="10000" b="1" dirty="0"/>
              <a:t>	</a:t>
            </a:r>
            <a:endParaRPr lang="ru-RU" sz="10000" b="1" dirty="0"/>
          </a:p>
          <a:p>
            <a:pPr marL="457200" lvl="1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12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86925"/>
            <a:ext cx="3312368" cy="634082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Портфолио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9361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392" y="938637"/>
            <a:ext cx="8784976" cy="499715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0000" b="1" dirty="0" smtClean="0"/>
              <a:t>Раздел </a:t>
            </a:r>
            <a:r>
              <a:rPr lang="ru-RU" sz="10000" b="1" dirty="0"/>
              <a:t>3. Аннотация проекта профессиональной деятельности в рамках выбранной номинации (до 30 баллов</a:t>
            </a:r>
            <a:r>
              <a:rPr lang="ru-RU" sz="10000" b="1" dirty="0" smtClean="0"/>
              <a:t>)</a:t>
            </a:r>
          </a:p>
          <a:p>
            <a:pPr marL="0" indent="0" algn="ctr">
              <a:buNone/>
            </a:pPr>
            <a:r>
              <a:rPr lang="ru-RU" sz="6200" i="1" dirty="0" smtClean="0"/>
              <a:t>Структура</a:t>
            </a:r>
            <a:endParaRPr lang="ru-RU" sz="6200" i="1" dirty="0"/>
          </a:p>
          <a:p>
            <a:r>
              <a:rPr lang="ru-RU" sz="6200" dirty="0"/>
              <a:t>3.1. Актуальность проекта (какую проблему решает</a:t>
            </a:r>
            <a:r>
              <a:rPr lang="ru-RU" sz="6200" dirty="0" smtClean="0"/>
              <a:t>)</a:t>
            </a:r>
            <a:endParaRPr lang="ru-RU" sz="6200" dirty="0"/>
          </a:p>
          <a:p>
            <a:r>
              <a:rPr lang="ru-RU" sz="6200" dirty="0" smtClean="0"/>
              <a:t>3.2</a:t>
            </a:r>
            <a:r>
              <a:rPr lang="ru-RU" sz="6200" dirty="0"/>
              <a:t>. Тип проекта (учебный, исследовательский, методический, </a:t>
            </a:r>
            <a:r>
              <a:rPr lang="ru-RU" sz="6200" dirty="0" smtClean="0"/>
              <a:t>культурно-просветительский</a:t>
            </a:r>
            <a:r>
              <a:rPr lang="ru-RU" sz="6200" dirty="0"/>
              <a:t>, социальный и пр.) (можно выбор из вариантов)</a:t>
            </a:r>
          </a:p>
          <a:p>
            <a:r>
              <a:rPr lang="ru-RU" sz="6200" dirty="0"/>
              <a:t>3.3. Цель и задачи </a:t>
            </a:r>
            <a:r>
              <a:rPr lang="ru-RU" sz="6200" dirty="0" smtClean="0"/>
              <a:t>проекта</a:t>
            </a:r>
            <a:endParaRPr lang="ru-RU" sz="6200" dirty="0"/>
          </a:p>
          <a:p>
            <a:r>
              <a:rPr lang="ru-RU" sz="6200" dirty="0"/>
              <a:t>3.4. Исполнители, участники, партнеры </a:t>
            </a:r>
            <a:r>
              <a:rPr lang="ru-RU" sz="6200" dirty="0" smtClean="0"/>
              <a:t>проекта</a:t>
            </a:r>
            <a:endParaRPr lang="ru-RU" sz="6200" dirty="0"/>
          </a:p>
          <a:p>
            <a:r>
              <a:rPr lang="ru-RU" sz="6200" dirty="0"/>
              <a:t>3.5. Сроки (от 3-х месяцев, но не более 4 лет – периода обучения в </a:t>
            </a:r>
            <a:r>
              <a:rPr lang="ru-RU" sz="6200" dirty="0" smtClean="0"/>
              <a:t>начальной школе</a:t>
            </a:r>
            <a:r>
              <a:rPr lang="ru-RU" sz="6200" dirty="0"/>
              <a:t>) и место реализации,</a:t>
            </a:r>
          </a:p>
          <a:p>
            <a:r>
              <a:rPr lang="ru-RU" sz="6200" dirty="0"/>
              <a:t>3.6. Целевая группа (возраст, число детей</a:t>
            </a:r>
            <a:r>
              <a:rPr lang="ru-RU" sz="6200" dirty="0" smtClean="0"/>
              <a:t>)</a:t>
            </a:r>
            <a:endParaRPr lang="ru-RU" sz="6200" dirty="0"/>
          </a:p>
          <a:p>
            <a:r>
              <a:rPr lang="ru-RU" sz="6200" dirty="0"/>
              <a:t>3.7.Степень реализации проекта на момент подачи (начальный </a:t>
            </a:r>
            <a:r>
              <a:rPr lang="ru-RU" sz="6200" dirty="0" smtClean="0"/>
              <a:t>этап, выполнение </a:t>
            </a:r>
            <a:r>
              <a:rPr lang="ru-RU" sz="6200" dirty="0"/>
              <a:t>проекта, завершение проекта) (можно выбор из вариантов) </a:t>
            </a:r>
          </a:p>
          <a:p>
            <a:r>
              <a:rPr lang="ru-RU" sz="6200" dirty="0"/>
              <a:t>3.8. Этапы проекта и их краткое содержание</a:t>
            </a:r>
          </a:p>
          <a:p>
            <a:r>
              <a:rPr lang="ru-RU" sz="6200" dirty="0"/>
              <a:t>3.9. Результаты на время представления </a:t>
            </a:r>
            <a:r>
              <a:rPr lang="ru-RU" sz="6200" dirty="0" smtClean="0"/>
              <a:t>проекта</a:t>
            </a:r>
            <a:endParaRPr lang="ru-RU" sz="6200" i="1" dirty="0"/>
          </a:p>
          <a:p>
            <a:pPr marL="0" indent="0">
              <a:buNone/>
            </a:pPr>
            <a:r>
              <a:rPr lang="ru-RU" sz="6200" dirty="0"/>
              <a:t>(</a:t>
            </a:r>
            <a:r>
              <a:rPr lang="ru-RU" sz="6200" i="1" dirty="0"/>
              <a:t>Общий объем аннотации проекта до 2200 знаков</a:t>
            </a:r>
            <a:r>
              <a:rPr lang="ru-RU" sz="6200" dirty="0" smtClean="0"/>
              <a:t>)</a:t>
            </a:r>
            <a:r>
              <a:rPr lang="ru-RU" sz="6200" b="1" dirty="0" smtClean="0"/>
              <a:t> </a:t>
            </a:r>
            <a:r>
              <a:rPr lang="x-none" sz="10000" b="1" dirty="0"/>
              <a:t>	</a:t>
            </a:r>
            <a:endParaRPr lang="ru-RU" sz="10000" b="1" dirty="0"/>
          </a:p>
          <a:p>
            <a:pPr marL="457200" lvl="1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74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768752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Номинация 2. Социально-воспитательная деятельность и взаимодействие с учреждениями культурной и социальной сфер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5112568" cy="52292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развитие активности, самостоятельности, инициативности, основы гражданской позиции </a:t>
            </a:r>
            <a:r>
              <a:rPr lang="ru-RU" sz="1800" dirty="0" smtClean="0"/>
              <a:t>школьников</a:t>
            </a:r>
            <a:endParaRPr lang="ru-RU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 формирование духовно-нравственных ценностей в процессе изучения российской культуры, традиций и </a:t>
            </a:r>
            <a:r>
              <a:rPr lang="ru-RU" sz="1800" dirty="0" smtClean="0"/>
              <a:t>истории </a:t>
            </a:r>
            <a:endParaRPr lang="ru-RU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развитие экологической культуры как основы гармоничного сосуществования общества и окружающей природной </a:t>
            </a:r>
            <a:r>
              <a:rPr lang="ru-RU" sz="1800" dirty="0" smtClean="0"/>
              <a:t>среды </a:t>
            </a:r>
            <a:endParaRPr lang="ru-RU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взаимодействие с родителями и другими членами семьи как участниками образовательного </a:t>
            </a:r>
            <a:r>
              <a:rPr lang="ru-RU" sz="1800" dirty="0" smtClean="0"/>
              <a:t>процесса </a:t>
            </a:r>
            <a:endParaRPr lang="ru-RU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партнерство начальной школы с библиотеками, учреждениями культуры и дополнительного образования, центрами организации детского досуга и спорта в целях социального и культурного развития обучающихся</a:t>
            </a:r>
            <a:endParaRPr lang="ru-RU" sz="1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33"/>
            <a:ext cx="144016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48" y="2924944"/>
            <a:ext cx="3767152" cy="253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2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1165</Words>
  <Application>Microsoft Office PowerPoint</Application>
  <PresentationFormat>Экран (4:3)</PresentationFormat>
  <Paragraphs>121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Всероссийская Олимпиада  педагогов начальной школы  «МОЙ ПЕРВЫЙ УЧИТЕЛЬ» Номинация «Социально-воспитательная деятельность и взаимодействие с учреждениями культурной и социальной сфер»   «Специфика проектов социально-воспитательной деятельности в начальной школе» </vt:lpstr>
      <vt:lpstr>Участники Олимпиады</vt:lpstr>
      <vt:lpstr> 1. Предметная образовательная деятельность 2. Социально-воспитательная деятельность и взаимодействие с учреждениями культурной и социальной сфер 3. Психолого-педагогическое сопровождение обучающихся </vt:lpstr>
      <vt:lpstr>Презентация PowerPoint</vt:lpstr>
      <vt:lpstr>Презентация PowerPoint</vt:lpstr>
      <vt:lpstr>Портфолио</vt:lpstr>
      <vt:lpstr>Портфолио</vt:lpstr>
      <vt:lpstr>Портфолио</vt:lpstr>
      <vt:lpstr>Номинация 2. Социально-воспитательная деятельность и взаимодействие с учреждениями культурной и социальной сфер</vt:lpstr>
      <vt:lpstr>Направленность проектов на достижение личностных результатов в соответствии с ФГОС НОО</vt:lpstr>
      <vt:lpstr> Тематика проектов 2022 г. </vt:lpstr>
      <vt:lpstr> Тематика проектов 2023 г. </vt:lpstr>
      <vt:lpstr> Требования к теме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педагогов начальной школы «Мой первый учитель» как форма повышения квалификации</dc:title>
  <dc:creator>Пользователь</dc:creator>
  <cp:lastModifiedBy>Белинова Наталья Владимировна</cp:lastModifiedBy>
  <cp:revision>86</cp:revision>
  <dcterms:created xsi:type="dcterms:W3CDTF">2020-05-31T09:10:07Z</dcterms:created>
  <dcterms:modified xsi:type="dcterms:W3CDTF">2024-02-26T10:31:29Z</dcterms:modified>
</cp:coreProperties>
</file>