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71" r:id="rId5"/>
    <p:sldId id="272" r:id="rId6"/>
    <p:sldId id="259" r:id="rId7"/>
    <p:sldId id="258" r:id="rId8"/>
    <p:sldId id="267" r:id="rId9"/>
    <p:sldId id="265" r:id="rId10"/>
    <p:sldId id="270" r:id="rId11"/>
    <p:sldId id="266" r:id="rId12"/>
    <p:sldId id="261" r:id="rId13"/>
    <p:sldId id="264" r:id="rId14"/>
    <p:sldId id="268" r:id="rId15"/>
    <p:sldId id="256" r:id="rId16"/>
    <p:sldId id="273" r:id="rId17"/>
    <p:sldId id="274" r:id="rId18"/>
    <p:sldId id="275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07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39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6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3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6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7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1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7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8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73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50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A10B3-102D-4C89-A70E-EBB794779B0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46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c-eseur.r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48272"/>
            <a:ext cx="8062664" cy="256490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Всероссийская Олимпиада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«МОЙ ПЕРВЫЙ УЧИТЕЛЬ»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как форма повышения квалификации педагогов и психологов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03.02.2021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728792" cy="122413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Ведущая – Ольга Ивановна </a:t>
            </a:r>
            <a:r>
              <a:rPr lang="ru-RU" b="1" dirty="0" err="1" smtClean="0">
                <a:solidFill>
                  <a:schemeClr val="tx1"/>
                </a:solidFill>
              </a:rPr>
              <a:t>Ключко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доктор философских наук, профессор МГПУ, председатель жюри Олимпиады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422" y="13165"/>
            <a:ext cx="2267744" cy="226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Нет описания фото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" y="0"/>
            <a:ext cx="2448272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34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7200800" cy="142617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ПОБЕДИТЕЛИ 2019 </a:t>
            </a:r>
            <a:r>
              <a:rPr lang="ru-RU" sz="2400" dirty="0" smtClean="0"/>
              <a:t>- </a:t>
            </a:r>
            <a:r>
              <a:rPr lang="ru-RU" sz="2400" b="1" dirty="0" smtClean="0"/>
              <a:t>Анна Данилова </a:t>
            </a:r>
            <a:r>
              <a:rPr lang="ru-RU" sz="2400" dirty="0" smtClean="0"/>
              <a:t>(Архангельская область), </a:t>
            </a:r>
            <a:r>
              <a:rPr lang="ru-RU" sz="2400" b="1" dirty="0" smtClean="0"/>
              <a:t>Елена Кузнецова </a:t>
            </a:r>
            <a:r>
              <a:rPr lang="ru-RU" sz="2400" dirty="0" smtClean="0"/>
              <a:t>(Орловская область), </a:t>
            </a:r>
            <a:r>
              <a:rPr lang="ru-RU" sz="2400" b="1" dirty="0" smtClean="0"/>
              <a:t>Дарья </a:t>
            </a:r>
            <a:r>
              <a:rPr lang="ru-RU" sz="2400" b="1" dirty="0" err="1" smtClean="0"/>
              <a:t>Пеняскина</a:t>
            </a:r>
            <a:r>
              <a:rPr lang="ru-RU" sz="2400" b="1" dirty="0" smtClean="0"/>
              <a:t> </a:t>
            </a:r>
            <a:r>
              <a:rPr lang="ru-RU" sz="2400" dirty="0" smtClean="0"/>
              <a:t>(Тамбовская область) и участники финала (г. Санкт-Петербург)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1" b="5780"/>
          <a:stretch/>
        </p:blipFill>
        <p:spPr bwMode="auto">
          <a:xfrm>
            <a:off x="683567" y="1847850"/>
            <a:ext cx="7869693" cy="482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" y="66510"/>
            <a:ext cx="16160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37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Победители 2018 и 2019 гг. вошли </a:t>
            </a:r>
            <a:br>
              <a:rPr lang="ru-RU" sz="3200" b="1" dirty="0" smtClean="0"/>
            </a:br>
            <a:r>
              <a:rPr lang="ru-RU" sz="3200" b="1" dirty="0" smtClean="0"/>
              <a:t>в состав оргкомитета  Олимпиады </a:t>
            </a:r>
            <a:endParaRPr lang="ru-RU" sz="32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3"/>
          <a:stretch/>
        </p:blipFill>
        <p:spPr bwMode="auto">
          <a:xfrm>
            <a:off x="0" y="1772816"/>
            <a:ext cx="8849355" cy="414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161"/>
            <a:ext cx="16160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067" y="260648"/>
            <a:ext cx="8856984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Impact" panose="020B0806030902050204" pitchFamily="34" charset="0"/>
              </a:rPr>
              <a:t>Подведение итогов Олимпиады </a:t>
            </a:r>
            <a:br>
              <a:rPr lang="ru-RU" sz="3600" dirty="0" smtClean="0">
                <a:latin typeface="Impact" panose="020B0806030902050204" pitchFamily="34" charset="0"/>
              </a:rPr>
            </a:br>
            <a:r>
              <a:rPr lang="ru-RU" sz="3600" dirty="0" smtClean="0">
                <a:latin typeface="Impact" panose="020B0806030902050204" pitchFamily="34" charset="0"/>
              </a:rPr>
              <a:t>«Мой первый учитель – 2020» </a:t>
            </a:r>
            <a:br>
              <a:rPr lang="ru-RU" sz="3600" dirty="0" smtClean="0">
                <a:latin typeface="Impact" panose="020B0806030902050204" pitchFamily="34" charset="0"/>
              </a:rPr>
            </a:br>
            <a:r>
              <a:rPr lang="ru-RU" sz="3600" dirty="0" smtClean="0">
                <a:latin typeface="Impact" panose="020B0806030902050204" pitchFamily="34" charset="0"/>
              </a:rPr>
              <a:t>в марте 2021 года </a:t>
            </a:r>
            <a:endParaRPr lang="ru-RU" sz="3600" dirty="0">
              <a:latin typeface="Impact" panose="020B0806030902050204" pitchFamily="34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844824"/>
            <a:ext cx="4974508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004048" y="1600200"/>
            <a:ext cx="4139952" cy="4525963"/>
          </a:xfrm>
        </p:spPr>
        <p:txBody>
          <a:bodyPr/>
          <a:lstStyle/>
          <a:p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с 22 по 25 марта 2021 г.</a:t>
            </a: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г</a:t>
            </a:r>
            <a:r>
              <a:rPr lang="ru-RU" dirty="0"/>
              <a:t>. Нижний Новгород, </a:t>
            </a:r>
            <a:r>
              <a:rPr lang="ru-RU" dirty="0" err="1" smtClean="0"/>
              <a:t>Мининский</a:t>
            </a:r>
            <a:r>
              <a:rPr lang="ru-RU" dirty="0" smtClean="0"/>
              <a:t> университет,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Гостиница Октябрьская,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30 участников 3 тура,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9 участников финала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7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9672" y="404664"/>
            <a:ext cx="7344816" cy="101297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ПОВЫШЕНИЕ КВАЛИФИКАЦИИ в рамках ОЛИМПИАДЫ-2021</a:t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«Инновационные подходы реализации требований ФГОС НОО в опыте участников Всероссийской олимпиады педагогов начальной школы «Мой первый учитель»</a:t>
            </a:r>
            <a:r>
              <a:rPr lang="ru-RU" dirty="0" smtClean="0"/>
              <a:t> </a:t>
            </a:r>
          </a:p>
          <a:p>
            <a:pPr marL="0" indent="0" algn="ctr">
              <a:buNone/>
            </a:pPr>
            <a:r>
              <a:rPr lang="ru-RU" sz="2800" dirty="0" smtClean="0"/>
              <a:t>Удостоверение о повышении квалификации, 24 часа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2600" dirty="0" smtClean="0"/>
              <a:t>Учебный центр Общероссийского Профсоюза образования </a:t>
            </a:r>
            <a:r>
              <a:rPr lang="ru-RU" sz="2600" dirty="0" smtClean="0">
                <a:hlinkClick r:id="rId2"/>
              </a:rPr>
              <a:t>https://</a:t>
            </a:r>
            <a:r>
              <a:rPr lang="ru-RU" sz="2600" smtClean="0">
                <a:hlinkClick r:id="rId2"/>
              </a:rPr>
              <a:t>ec-eseur.ru</a:t>
            </a:r>
            <a:r>
              <a:rPr lang="ru-RU" sz="2600" smtClean="0"/>
              <a:t> </a:t>
            </a:r>
            <a:endParaRPr lang="ru-RU" sz="2600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710"/>
            <a:ext cx="16160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5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480720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Кому адресована</a:t>
            </a:r>
            <a:br>
              <a:rPr lang="ru-RU" sz="2800" b="1" i="1" dirty="0" smtClean="0"/>
            </a:br>
            <a:r>
              <a:rPr lang="ru-RU" sz="2800" b="1" i="1" dirty="0" smtClean="0"/>
              <a:t>Программа повышения квалификации Олимпиады-2021?</a:t>
            </a:r>
            <a:endParaRPr lang="ru-RU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Тем, кто участвовал в 1-2 турах Олимпиады в 2019 и 2020, но не прошел в финал;</a:t>
            </a:r>
          </a:p>
          <a:p>
            <a:r>
              <a:rPr lang="ru-RU" dirty="0" smtClean="0"/>
              <a:t>Тем, кто планирует в ней участвовать, но пока не уверен в своих силах и хотел бы узнать подробно, как она проходит;</a:t>
            </a:r>
          </a:p>
          <a:p>
            <a:r>
              <a:rPr lang="ru-RU" dirty="0" smtClean="0"/>
              <a:t>Тем, кто предпочитает практико-ориентированные способы обучения.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476"/>
            <a:ext cx="1614041" cy="161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9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77529" y="274638"/>
            <a:ext cx="7566471" cy="128215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Расписание повышения квалификации Олимпиады 2021,</a:t>
            </a:r>
            <a:br>
              <a:rPr lang="ru-RU" sz="3200" b="1" dirty="0" smtClean="0"/>
            </a:br>
            <a:r>
              <a:rPr lang="ru-RU" sz="3200" b="1" dirty="0" smtClean="0"/>
              <a:t>Нижний Новгород, дни весенних каникул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5184576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sz="3400" dirty="0" smtClean="0"/>
              <a:t>22 марта с 17.00 до 20.00 – лекции ведущих специалистов</a:t>
            </a:r>
            <a:r>
              <a:rPr lang="ru-RU" sz="3400" dirty="0"/>
              <a:t> </a:t>
            </a:r>
            <a:r>
              <a:rPr lang="ru-RU" sz="3400" dirty="0" smtClean="0"/>
              <a:t>и гостей Олимпиады; </a:t>
            </a:r>
          </a:p>
          <a:p>
            <a:r>
              <a:rPr lang="ru-RU" sz="3400" dirty="0"/>
              <a:t>23 марта </a:t>
            </a:r>
            <a:r>
              <a:rPr lang="ru-RU" sz="3400" dirty="0" smtClean="0"/>
              <a:t>с 10. 00 до 18.30 (обед, 2 кофе –паузы) –  представление проектов участников Олимпиады; </a:t>
            </a:r>
          </a:p>
          <a:p>
            <a:r>
              <a:rPr lang="ru-RU" sz="3400" dirty="0"/>
              <a:t>24 марта </a:t>
            </a:r>
            <a:r>
              <a:rPr lang="ru-RU" sz="3400" dirty="0" smtClean="0"/>
              <a:t>с 10.00 до 17.30 (обед, кофе-пауза, фуршет) – мастер-классы и педагогические дебаты финалистов;</a:t>
            </a:r>
          </a:p>
          <a:p>
            <a:r>
              <a:rPr lang="ru-RU" sz="3400" dirty="0"/>
              <a:t>25 марта </a:t>
            </a:r>
            <a:r>
              <a:rPr lang="ru-RU" sz="3400" dirty="0" smtClean="0"/>
              <a:t>с 10 до 12.00 – рефлексия программы, консультации членов жюри.</a:t>
            </a:r>
          </a:p>
          <a:p>
            <a:endParaRPr lang="ru-RU" sz="3400" dirty="0" smtClean="0"/>
          </a:p>
          <a:p>
            <a:pPr marL="0" indent="0">
              <a:buNone/>
            </a:pPr>
            <a:r>
              <a:rPr lang="ru-RU" sz="3400" dirty="0" smtClean="0"/>
              <a:t>Стоимость - 6600 рублей. В стоимость включено:</a:t>
            </a:r>
          </a:p>
          <a:p>
            <a:pPr marL="0" indent="0">
              <a:buNone/>
            </a:pPr>
            <a:r>
              <a:rPr lang="ru-RU" sz="3400" dirty="0" smtClean="0"/>
              <a:t>Участие в конкурсной программе и программе повышения квалификации. Питание (2 обеда, 3 кофе-паузы, фуршет), раздаточный материал</a:t>
            </a:r>
            <a:endParaRPr lang="ru-RU" sz="3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83"/>
            <a:ext cx="14700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6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9292" y="274638"/>
            <a:ext cx="703750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Как это будет проходить?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709120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b="1" dirty="0" smtClean="0"/>
              <a:t>30</a:t>
            </a:r>
            <a:r>
              <a:rPr lang="ru-RU" dirty="0" smtClean="0"/>
              <a:t> лучших проектов участников Олимпиады;</a:t>
            </a:r>
          </a:p>
          <a:p>
            <a:r>
              <a:rPr lang="ru-RU" b="1" dirty="0" smtClean="0"/>
              <a:t>9</a:t>
            </a:r>
            <a:r>
              <a:rPr lang="ru-RU" dirty="0" smtClean="0"/>
              <a:t> мастер-классов финалистов Олимпиады;</a:t>
            </a:r>
          </a:p>
          <a:p>
            <a:r>
              <a:rPr lang="ru-RU" dirty="0" smtClean="0"/>
              <a:t>Дебаты по актуальным вопросам современного начального образования;</a:t>
            </a:r>
          </a:p>
          <a:p>
            <a:r>
              <a:rPr lang="ru-RU" dirty="0" smtClean="0"/>
              <a:t>Лекции членов жюри и гостей Олимпиады (</a:t>
            </a:r>
            <a:r>
              <a:rPr lang="ru-RU" dirty="0" err="1" smtClean="0"/>
              <a:t>Г.М.Коджаспировой</a:t>
            </a:r>
            <a:r>
              <a:rPr lang="ru-RU" dirty="0" smtClean="0"/>
              <a:t>, </a:t>
            </a:r>
            <a:r>
              <a:rPr lang="ru-RU" dirty="0" err="1" smtClean="0"/>
              <a:t>Н.Ю.Штрекер</a:t>
            </a:r>
            <a:r>
              <a:rPr lang="ru-RU" dirty="0" smtClean="0"/>
              <a:t>; представителей Яндекс-учебника);</a:t>
            </a:r>
          </a:p>
          <a:p>
            <a:r>
              <a:rPr lang="ru-RU" dirty="0" smtClean="0"/>
              <a:t>Культурная программа, экскурсия по Нижнему Новгороду и </a:t>
            </a:r>
            <a:r>
              <a:rPr lang="ru-RU" dirty="0" err="1" smtClean="0"/>
              <a:t>Мининскому</a:t>
            </a:r>
            <a:r>
              <a:rPr lang="ru-RU" dirty="0" smtClean="0"/>
              <a:t> университету;</a:t>
            </a:r>
          </a:p>
          <a:p>
            <a:r>
              <a:rPr lang="ru-RU" dirty="0" smtClean="0"/>
              <a:t>Консультация с организаторами и членами жюри.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" y="0"/>
            <a:ext cx="16160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93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69" y="2222939"/>
            <a:ext cx="3472309" cy="462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" y="2400325"/>
            <a:ext cx="3351377" cy="251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3" t="47499" r="10937" b="5543"/>
          <a:stretch/>
        </p:blipFill>
        <p:spPr bwMode="auto">
          <a:xfrm>
            <a:off x="4429955" y="9540"/>
            <a:ext cx="4728048" cy="221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62" y="2222939"/>
            <a:ext cx="3477733" cy="463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8" b="26602"/>
          <a:stretch/>
        </p:blipFill>
        <p:spPr bwMode="auto">
          <a:xfrm>
            <a:off x="-155208" y="4440262"/>
            <a:ext cx="4151143" cy="244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2"/>
          <a:stretch/>
        </p:blipFill>
        <p:spPr bwMode="auto">
          <a:xfrm>
            <a:off x="-120067" y="0"/>
            <a:ext cx="4550021" cy="241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44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184576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Вебинары</a:t>
            </a:r>
            <a:r>
              <a:rPr lang="ru-RU" dirty="0" smtClean="0"/>
              <a:t> с членами жюри Олимпиады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507288" cy="3993307"/>
          </a:xfrm>
        </p:spPr>
        <p:txBody>
          <a:bodyPr/>
          <a:lstStyle/>
          <a:p>
            <a:r>
              <a:rPr lang="ru-RU" dirty="0" smtClean="0"/>
              <a:t>17.02.2021 – </a:t>
            </a:r>
            <a:r>
              <a:rPr lang="ru-RU" dirty="0" err="1" smtClean="0"/>
              <a:t>вебинар</a:t>
            </a:r>
            <a:r>
              <a:rPr lang="ru-RU" dirty="0" smtClean="0"/>
              <a:t> по номинации 1 (Савинова Л.Ю., Романова М.А.);</a:t>
            </a:r>
          </a:p>
          <a:p>
            <a:r>
              <a:rPr lang="ru-RU" dirty="0" smtClean="0"/>
              <a:t>25.02.2021 – </a:t>
            </a:r>
            <a:r>
              <a:rPr lang="ru-RU" dirty="0" err="1" smtClean="0"/>
              <a:t>вебинар</a:t>
            </a:r>
            <a:r>
              <a:rPr lang="ru-RU" dirty="0" smtClean="0"/>
              <a:t> по номинации 2 (</a:t>
            </a:r>
            <a:r>
              <a:rPr lang="ru-RU" dirty="0" err="1" smtClean="0"/>
              <a:t>Белинова</a:t>
            </a:r>
            <a:r>
              <a:rPr lang="ru-RU" dirty="0" smtClean="0"/>
              <a:t> Н.В.) дата уточняется</a:t>
            </a:r>
          </a:p>
          <a:p>
            <a:r>
              <a:rPr lang="ru-RU" dirty="0" smtClean="0"/>
              <a:t>17.03.2021 – </a:t>
            </a:r>
            <a:r>
              <a:rPr lang="ru-RU" dirty="0" err="1" smtClean="0"/>
              <a:t>вебинар</a:t>
            </a:r>
            <a:r>
              <a:rPr lang="ru-RU" dirty="0" smtClean="0"/>
              <a:t> по номинации  3 (</a:t>
            </a:r>
            <a:r>
              <a:rPr lang="ru-RU" dirty="0" err="1" smtClean="0"/>
              <a:t>Поставнев</a:t>
            </a:r>
            <a:r>
              <a:rPr lang="ru-RU" dirty="0" smtClean="0"/>
              <a:t> В.М., Павленко </a:t>
            </a:r>
            <a:r>
              <a:rPr lang="ru-RU" smtClean="0"/>
              <a:t>Т.А.)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47644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268537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903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t="19438" r="10244" b="8626"/>
          <a:stretch/>
        </p:blipFill>
        <p:spPr bwMode="auto">
          <a:xfrm>
            <a:off x="-31531" y="0"/>
            <a:ext cx="91588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1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В 2017 году по инициативе Общероссийского Профсоюза образования запущен новый проект для педагогов начальной школы – Всероссийская олимпиада "Мой первый учитель". 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" y="1412776"/>
            <a:ext cx="897269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0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113813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Номинация 1: Предметная образовательная деятельность</a:t>
            </a:r>
            <a:endParaRPr lang="ru-RU" sz="36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740880"/>
            <a:ext cx="8229600" cy="4856471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 </a:t>
            </a:r>
            <a:r>
              <a:rPr lang="ru-RU" sz="2000" dirty="0"/>
              <a:t>педагогические методики и технологии по предметам гуманитарного цикла («Литературное чтение», «Русский язык», «Иностранный язык», «Основы религиозных культур и светской этики»;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педагогические </a:t>
            </a:r>
            <a:r>
              <a:rPr lang="ru-RU" sz="2000" dirty="0"/>
              <a:t>методики и технологии по предметам естественно-математического цикла («Математика», «Окружающий мир», «Информатика» и другие);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педагогические </a:t>
            </a:r>
            <a:r>
              <a:rPr lang="ru-RU" sz="2000" dirty="0"/>
              <a:t>методики и технологии по предметам «Изобразительное искусство», «Технология», «Физическая культура», «Музыка»;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педагогические </a:t>
            </a:r>
            <a:r>
              <a:rPr lang="ru-RU" sz="2000" dirty="0"/>
              <a:t>методики и технологии по инновационным образовательным программам;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разработка </a:t>
            </a:r>
            <a:r>
              <a:rPr lang="ru-RU" sz="2000" dirty="0"/>
              <a:t>и организация школьных учебных и </a:t>
            </a:r>
            <a:r>
              <a:rPr lang="ru-RU" sz="2000" dirty="0" err="1"/>
              <a:t>внеучебных</a:t>
            </a:r>
            <a:r>
              <a:rPr lang="ru-RU" sz="2000" dirty="0"/>
              <a:t> мероприятий (предметных конкурсов, фестивалей, олимпиад, научных обществ и прочее).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6" y="0"/>
            <a:ext cx="1740881" cy="174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2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Номинация 2. Социально-воспитательная деятельность и взаимодействие с учреждениями культурной и социальной сфер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развитие </a:t>
            </a:r>
            <a:r>
              <a:rPr lang="ru-RU" sz="2000" dirty="0"/>
              <a:t>активности, самостоятельности, инициативности, основ гражданской позиции младших школьников;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формирование </a:t>
            </a:r>
            <a:r>
              <a:rPr lang="ru-RU" sz="2000" dirty="0"/>
              <a:t>российской идентичности, духовно-нравственных ценностей в процессе изучения российской культуры, традиций и истории;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развитие </a:t>
            </a:r>
            <a:r>
              <a:rPr lang="ru-RU" sz="2000" dirty="0"/>
              <a:t>экологической культуры как основы гармоничного сосуществования общества и окружающей природной среды, освоение правил здорового образа жизни, противодействия вредным привычкам;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взаимодействие </a:t>
            </a:r>
            <a:r>
              <a:rPr lang="ru-RU" sz="2000" dirty="0"/>
              <a:t>с родителями и другими членами семьи как участниками образовательного процесса;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партнерство </a:t>
            </a:r>
            <a:r>
              <a:rPr lang="ru-RU" sz="2000" dirty="0"/>
              <a:t>начальной школы с библиотеками, учреждениями культуры и дополнительного образования, центрами организации детского досуга и спорта в целях социального и культурного развития обучающихся.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3"/>
            <a:ext cx="1587004" cy="158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Номинация 3. Психолого-педагогическое сопровождение обучающихся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856984" cy="482453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/>
              <a:t>мониторинг </a:t>
            </a:r>
            <a:r>
              <a:rPr lang="ru-RU" sz="2000" dirty="0"/>
              <a:t>и проектирование психологически безопасной и комфортной образовательной среды, разработка программ профилактики различных форм насилия в школе и в семье;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дифференцированный </a:t>
            </a:r>
            <a:r>
              <a:rPr lang="ru-RU" sz="2000" dirty="0"/>
              <a:t>подход в обучении, осуществление педагогической поддержки и помощи обучающимся с разным уровнем </a:t>
            </a:r>
            <a:r>
              <a:rPr lang="ru-RU" sz="2000" dirty="0" err="1"/>
              <a:t>обученности</a:t>
            </a:r>
            <a:r>
              <a:rPr lang="ru-RU" sz="2000" dirty="0"/>
              <a:t> и развития;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психолого-педагогическая </a:t>
            </a:r>
            <a:r>
              <a:rPr lang="ru-RU" sz="2000" dirty="0"/>
              <a:t>поддержка младших школьников особых групп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(</a:t>
            </a:r>
            <a:r>
              <a:rPr lang="ru-RU" sz="2000" dirty="0"/>
              <a:t>с ограниченными возможностями здоровья, одаренных, мигрантов, находящихся в сложных жизненных и личностных ситуациях и других).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диагностика </a:t>
            </a:r>
            <a:r>
              <a:rPr lang="ru-RU" sz="2000" dirty="0"/>
              <a:t>и формирование универсальных учебных действий (познавательных, регулятивных и коммуникативных);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психолого-педагогическое </a:t>
            </a:r>
            <a:r>
              <a:rPr lang="ru-RU" sz="2000" dirty="0"/>
              <a:t>сопровождение проектной и исследовательской деятельности младших школьников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469192" cy="146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8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Этапы Олимпиады - 2021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6160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" y="1616075"/>
            <a:ext cx="9121903" cy="50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Преимущества для участников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6" y="-1"/>
            <a:ext cx="16160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2084" t="8267" r="1282" b="10776"/>
          <a:stretch/>
        </p:blipFill>
        <p:spPr bwMode="auto">
          <a:xfrm>
            <a:off x="107504" y="1616074"/>
            <a:ext cx="8784976" cy="4837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05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Каждый финалист получает документ </a:t>
            </a:r>
            <a:br>
              <a:rPr lang="ru-RU" sz="2800" b="1" dirty="0" smtClean="0"/>
            </a:br>
            <a:r>
              <a:rPr lang="ru-RU" sz="2800" b="1" dirty="0" smtClean="0"/>
              <a:t>о повышении квалификации</a:t>
            </a:r>
            <a:endParaRPr lang="ru-RU" sz="2800" b="1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8" t="28488" r="1058" b="13523"/>
          <a:stretch/>
        </p:blipFill>
        <p:spPr bwMode="auto">
          <a:xfrm>
            <a:off x="53872" y="1844824"/>
            <a:ext cx="8870156" cy="47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16160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4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+mn-lt"/>
              </a:rPr>
              <a:t>Абсолютный лидер Олимпиады 2018 – Наталья Колганова</a:t>
            </a:r>
            <a:r>
              <a:rPr lang="ru-RU" sz="2400" i="1" dirty="0" smtClean="0">
                <a:latin typeface="+mn-lt"/>
              </a:rPr>
              <a:t>,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i="1" dirty="0" smtClean="0">
                <a:latin typeface="+mn-lt"/>
              </a:rPr>
              <a:t> </a:t>
            </a:r>
            <a:r>
              <a:rPr lang="ru-RU" sz="2400" i="1" dirty="0">
                <a:latin typeface="+mn-lt"/>
              </a:rPr>
              <a:t>учитель начальной школы лицея №44 </a:t>
            </a:r>
            <a:r>
              <a:rPr lang="ru-RU" sz="2400" i="1" dirty="0" smtClean="0">
                <a:latin typeface="+mn-lt"/>
              </a:rPr>
              <a:t>г. Липецка (в центре) и  участники финала (Москва)</a:t>
            </a:r>
            <a:endParaRPr lang="ru-RU" sz="2400" dirty="0"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28064" r="2"/>
          <a:stretch/>
        </p:blipFill>
        <p:spPr bwMode="auto">
          <a:xfrm>
            <a:off x="179512" y="1548635"/>
            <a:ext cx="8874881" cy="478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5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686</Words>
  <Application>Microsoft Office PowerPoint</Application>
  <PresentationFormat>Экран (4:3)</PresentationFormat>
  <Paragraphs>66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Всероссийская Олимпиада  «МОЙ ПЕРВЫЙ УЧИТЕЛЬ»  как форма повышения квалификации педагогов и психологов 03.02.2021</vt:lpstr>
      <vt:lpstr>В 2017 году по инициативе Общероссийского Профсоюза образования запущен новый проект для педагогов начальной школы – Всероссийская олимпиада "Мой первый учитель".  </vt:lpstr>
      <vt:lpstr>Номинация 1: Предметная образовательная деятельность</vt:lpstr>
      <vt:lpstr>Номинация 2. Социально-воспитательная деятельность и взаимодействие с учреждениями культурной и социальной сфер</vt:lpstr>
      <vt:lpstr>Номинация 3. Психолого-педагогическое сопровождение обучающихся</vt:lpstr>
      <vt:lpstr>Этапы Олимпиады - 2021</vt:lpstr>
      <vt:lpstr>Преимущества для участников</vt:lpstr>
      <vt:lpstr>Каждый финалист получает документ  о повышении квалификации</vt:lpstr>
      <vt:lpstr>Абсолютный лидер Олимпиады 2018 – Наталья Колганова,  учитель начальной школы лицея №44 г. Липецка (в центре) и  участники финала (Москва)</vt:lpstr>
      <vt:lpstr>ПОБЕДИТЕЛИ 2019 - Анна Данилова (Архангельская область), Елена Кузнецова (Орловская область), Дарья Пеняскина (Тамбовская область) и участники финала (г. Санкт-Петербург) </vt:lpstr>
      <vt:lpstr>Победители 2018 и 2019 гг. вошли  в состав оргкомитета  Олимпиады </vt:lpstr>
      <vt:lpstr>Подведение итогов Олимпиады  «Мой первый учитель – 2020»  в марте 2021 года </vt:lpstr>
      <vt:lpstr>ПОВЫШЕНИЕ КВАЛИФИКАЦИИ в рамках ОЛИМПИАДЫ-2021 </vt:lpstr>
      <vt:lpstr>Кому адресована Программа повышения квалификации Олимпиады-2021?</vt:lpstr>
      <vt:lpstr>Расписание повышения квалификации Олимпиады 2021, Нижний Новгород, дни весенних каникул </vt:lpstr>
      <vt:lpstr>Как это будет проходить?</vt:lpstr>
      <vt:lpstr>Презентация PowerPoint</vt:lpstr>
      <vt:lpstr>Вебинары с членами жюри Олимпиады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Всероссийская Олимпиада педагогов начальной школы «Мой первый учитель» как форма повышения квалификации</dc:title>
  <dc:creator>Пользователь</dc:creator>
  <cp:lastModifiedBy>Windows User</cp:lastModifiedBy>
  <cp:revision>36</cp:revision>
  <dcterms:created xsi:type="dcterms:W3CDTF">2020-05-31T09:10:07Z</dcterms:created>
  <dcterms:modified xsi:type="dcterms:W3CDTF">2021-02-03T14:41:49Z</dcterms:modified>
</cp:coreProperties>
</file>