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theme/themeOverride2.xml" ContentType="application/vnd.openxmlformats-officedocument.themeOverride+xml"/>
  <Override PartName="/ppt/charts/chart3.xml" ContentType="application/vnd.openxmlformats-officedocument.drawingml.chart+xml"/>
  <Override PartName="/ppt/theme/themeOverride3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76" r:id="rId3"/>
    <p:sldId id="262" r:id="rId4"/>
    <p:sldId id="258" r:id="rId5"/>
    <p:sldId id="267" r:id="rId6"/>
    <p:sldId id="270" r:id="rId7"/>
    <p:sldId id="259" r:id="rId8"/>
    <p:sldId id="277" r:id="rId9"/>
    <p:sldId id="391" r:id="rId10"/>
    <p:sldId id="278" r:id="rId11"/>
    <p:sldId id="390" r:id="rId12"/>
    <p:sldId id="389" r:id="rId13"/>
    <p:sldId id="279" r:id="rId14"/>
    <p:sldId id="388" r:id="rId15"/>
    <p:sldId id="280" r:id="rId16"/>
    <p:sldId id="386" r:id="rId17"/>
    <p:sldId id="387" r:id="rId18"/>
    <p:sldId id="263" r:id="rId19"/>
    <p:sldId id="272" r:id="rId20"/>
    <p:sldId id="297" r:id="rId21"/>
    <p:sldId id="300" r:id="rId22"/>
    <p:sldId id="260" r:id="rId23"/>
    <p:sldId id="301" r:id="rId24"/>
    <p:sldId id="268" r:id="rId25"/>
    <p:sldId id="298" r:id="rId26"/>
    <p:sldId id="299" r:id="rId27"/>
    <p:sldId id="282" r:id="rId28"/>
    <p:sldId id="283" r:id="rId29"/>
    <p:sldId id="284" r:id="rId30"/>
    <p:sldId id="288" r:id="rId31"/>
    <p:sldId id="289" r:id="rId32"/>
    <p:sldId id="287" r:id="rId33"/>
    <p:sldId id="290" r:id="rId34"/>
    <p:sldId id="285" r:id="rId35"/>
    <p:sldId id="286" r:id="rId36"/>
    <p:sldId id="294" r:id="rId37"/>
    <p:sldId id="295" r:id="rId38"/>
    <p:sldId id="296" r:id="rId39"/>
    <p:sldId id="261" r:id="rId40"/>
    <p:sldId id="281" r:id="rId41"/>
    <p:sldId id="264" r:id="rId42"/>
    <p:sldId id="256" r:id="rId43"/>
    <p:sldId id="273" r:id="rId44"/>
    <p:sldId id="269" r:id="rId45"/>
    <p:sldId id="292" r:id="rId46"/>
    <p:sldId id="293" r:id="rId47"/>
    <p:sldId id="383" r:id="rId48"/>
    <p:sldId id="302" r:id="rId49"/>
    <p:sldId id="385" r:id="rId50"/>
    <p:sldId id="291" r:id="rId5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7993"/>
    <p:restoredTop sz="94694"/>
  </p:normalViewPr>
  <p:slideViewPr>
    <p:cSldViewPr>
      <p:cViewPr varScale="1">
        <p:scale>
          <a:sx n="121" d="100"/>
          <a:sy n="121" d="100"/>
        </p:scale>
        <p:origin x="928" y="17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oleObject" Target="file:///C:\Users\&#1043;&#1072;&#1088;&#1080;&#1082;\Desktop\&#1050;&#1085;&#1080;&#1075;&#1072;1.xlsx" TargetMode="Externa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.xml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oleObject" Target="file:///C:\Users\&#1043;&#1072;&#1088;&#1080;&#1082;\Desktop\&#1050;&#1085;&#1080;&#1075;&#1072;1.xlsx" TargetMode="Externa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Excel.xlsx"/><Relationship Id="rId1" Type="http://schemas.openxmlformats.org/officeDocument/2006/relationships/themeOverride" Target="../theme/themeOverride3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40FA-0F41-93F2-9E32D5FE6D15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40FA-0F41-93F2-9E32D5FE6D15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5-40FA-0F41-93F2-9E32D5FE6D15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7-40FA-0F41-93F2-9E32D5FE6D15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multiLvlStrRef>
              <c:f>Лист127!$D$53:$E$56</c:f>
              <c:multiLvlStrCache>
                <c:ptCount val="4"/>
                <c:lvl>
                  <c:pt idx="0">
                    <c:v>Лидеры</c:v>
                  </c:pt>
                  <c:pt idx="1">
                    <c:v>Предпочитаемые</c:v>
                  </c:pt>
                  <c:pt idx="2">
                    <c:v>Пренебрегаемые</c:v>
                  </c:pt>
                  <c:pt idx="3">
                    <c:v>Отверженные</c:v>
                  </c:pt>
                </c:lvl>
                <c:lvl>
                  <c:pt idx="0">
                    <c:v>1</c:v>
                  </c:pt>
                  <c:pt idx="1">
                    <c:v>2</c:v>
                  </c:pt>
                  <c:pt idx="2">
                    <c:v>3</c:v>
                  </c:pt>
                  <c:pt idx="3">
                    <c:v>4</c:v>
                  </c:pt>
                </c:lvl>
              </c:multiLvlStrCache>
            </c:multiLvlStrRef>
          </c:cat>
          <c:val>
            <c:numRef>
              <c:f>Лист127!$F$53:$F$56</c:f>
              <c:numCache>
                <c:formatCode>General</c:formatCode>
                <c:ptCount val="4"/>
                <c:pt idx="0">
                  <c:v>19</c:v>
                </c:pt>
                <c:pt idx="1">
                  <c:v>15</c:v>
                </c:pt>
                <c:pt idx="2">
                  <c:v>54</c:v>
                </c:pt>
                <c:pt idx="3">
                  <c:v>11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40FA-0F41-93F2-9E32D5FE6D15}"/>
            </c:ext>
          </c:extLst>
        </c:ser>
        <c:dLbls>
          <c:dLblPos val="bestFit"/>
          <c:showLegendKey val="0"/>
          <c:showVal val="1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4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Лист127!$F$83:$F$85</c:f>
              <c:strCache>
                <c:ptCount val="3"/>
                <c:pt idx="0">
                  <c:v>Высокий </c:v>
                </c:pt>
                <c:pt idx="1">
                  <c:v>Средний</c:v>
                </c:pt>
                <c:pt idx="2">
                  <c:v>Низкий </c:v>
                </c:pt>
              </c:strCache>
            </c:strRef>
          </c:cat>
          <c:val>
            <c:numRef>
              <c:f>Лист127!$G$83:$G$85</c:f>
              <c:numCache>
                <c:formatCode>General</c:formatCode>
                <c:ptCount val="3"/>
                <c:pt idx="0">
                  <c:v>24</c:v>
                </c:pt>
                <c:pt idx="1">
                  <c:v>30</c:v>
                </c:pt>
                <c:pt idx="2">
                  <c:v>46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1A1-B14F-9E2B-682741174AB7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135796976"/>
        <c:axId val="135797520"/>
        <c:axId val="0"/>
      </c:bar3DChart>
      <c:catAx>
        <c:axId val="13579697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35797520"/>
        <c:crosses val="autoZero"/>
        <c:auto val="1"/>
        <c:lblAlgn val="ctr"/>
        <c:lblOffset val="100"/>
        <c:noMultiLvlLbl val="0"/>
      </c:catAx>
      <c:valAx>
        <c:axId val="13579752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3579697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4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Девочки</c:v>
                </c:pt>
              </c:strCache>
            </c:strRef>
          </c:tx>
          <c:invertIfNegative val="0"/>
          <c:cat>
            <c:strRef>
              <c:f>Лист1!$A$2:$A$4</c:f>
              <c:strCache>
                <c:ptCount val="3"/>
                <c:pt idx="0">
                  <c:v>Высокий уровень</c:v>
                </c:pt>
                <c:pt idx="1">
                  <c:v>Средний уровень</c:v>
                </c:pt>
                <c:pt idx="2">
                  <c:v>Низкий уровень</c:v>
                </c:pt>
              </c:strCache>
            </c:strRef>
          </c:cat>
          <c:val>
            <c:numRef>
              <c:f>Лист1!$B$2:$B$4</c:f>
              <c:numCache>
                <c:formatCode>0.00%</c:formatCode>
                <c:ptCount val="3"/>
                <c:pt idx="0" formatCode="0%">
                  <c:v>0.62000000000000011</c:v>
                </c:pt>
                <c:pt idx="1">
                  <c:v>0.38000000000000006</c:v>
                </c:pt>
                <c:pt idx="2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86F-8342-9E3C-FFD98C6CA16E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Мальчики</c:v>
                </c:pt>
              </c:strCache>
            </c:strRef>
          </c:tx>
          <c:invertIfNegative val="0"/>
          <c:cat>
            <c:strRef>
              <c:f>Лист1!$A$2:$A$4</c:f>
              <c:strCache>
                <c:ptCount val="3"/>
                <c:pt idx="0">
                  <c:v>Высокий уровень</c:v>
                </c:pt>
                <c:pt idx="1">
                  <c:v>Средний уровень</c:v>
                </c:pt>
                <c:pt idx="2">
                  <c:v>Низкий уровень</c:v>
                </c:pt>
              </c:strCache>
            </c:strRef>
          </c:cat>
          <c:val>
            <c:numRef>
              <c:f>Лист1!$C$2:$C$4</c:f>
              <c:numCache>
                <c:formatCode>0%</c:formatCode>
                <c:ptCount val="3"/>
                <c:pt idx="0">
                  <c:v>0.31000000000000005</c:v>
                </c:pt>
                <c:pt idx="1">
                  <c:v>0.69000000000000006</c:v>
                </c:pt>
                <c:pt idx="2" formatCode="General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586F-8342-9E3C-FFD98C6CA16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210396672"/>
        <c:axId val="210398208"/>
        <c:axId val="0"/>
      </c:bar3DChart>
      <c:catAx>
        <c:axId val="210396672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200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210398208"/>
        <c:crosses val="autoZero"/>
        <c:auto val="1"/>
        <c:lblAlgn val="ctr"/>
        <c:lblOffset val="100"/>
        <c:noMultiLvlLbl val="0"/>
      </c:catAx>
      <c:valAx>
        <c:axId val="210398208"/>
        <c:scaling>
          <c:orientation val="minMax"/>
        </c:scaling>
        <c:delete val="0"/>
        <c:axPos val="l"/>
        <c:majorGridlines/>
        <c:numFmt formatCode="0%" sourceLinked="1"/>
        <c:majorTickMark val="out"/>
        <c:minorTickMark val="none"/>
        <c:tickLblPos val="nextTo"/>
        <c:txPr>
          <a:bodyPr/>
          <a:lstStyle/>
          <a:p>
            <a:pPr>
              <a:defRPr sz="1200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210396672"/>
        <c:crosses val="autoZero"/>
        <c:crossBetween val="between"/>
      </c:valAx>
    </c:plotArea>
    <c:plotVisOnly val="1"/>
    <c:dispBlanksAs val="gap"/>
    <c:showDLblsOverMax val="0"/>
  </c:chart>
  <c:externalData r:id="rId2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1A10B3-102D-4C89-A70E-EBB794779B06}" type="datetimeFigureOut">
              <a:rPr lang="ru-RU" smtClean="0"/>
              <a:t>17.03.2021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1AB731-4EC3-45B8-95CA-5BEDAAFD34F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930712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1A10B3-102D-4C89-A70E-EBB794779B06}" type="datetimeFigureOut">
              <a:rPr lang="ru-RU" smtClean="0"/>
              <a:t>17.03.2021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1AB731-4EC3-45B8-95CA-5BEDAAFD34F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503984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1A10B3-102D-4C89-A70E-EBB794779B06}" type="datetimeFigureOut">
              <a:rPr lang="ru-RU" smtClean="0"/>
              <a:t>17.03.2021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1AB731-4EC3-45B8-95CA-5BEDAAFD34F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200695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1A10B3-102D-4C89-A70E-EBB794779B06}" type="datetimeFigureOut">
              <a:rPr lang="ru-RU" smtClean="0"/>
              <a:t>17.03.2021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1AB731-4EC3-45B8-95CA-5BEDAAFD34F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11363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1A10B3-102D-4C89-A70E-EBB794779B06}" type="datetimeFigureOut">
              <a:rPr lang="ru-RU" smtClean="0"/>
              <a:t>17.03.2021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1AB731-4EC3-45B8-95CA-5BEDAAFD34F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681619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1A10B3-102D-4C89-A70E-EBB794779B06}" type="datetimeFigureOut">
              <a:rPr lang="ru-RU" smtClean="0"/>
              <a:t>17.03.2021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1AB731-4EC3-45B8-95CA-5BEDAAFD34F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187775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1A10B3-102D-4C89-A70E-EBB794779B06}" type="datetimeFigureOut">
              <a:rPr lang="ru-RU" smtClean="0"/>
              <a:t>17.03.2021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1AB731-4EC3-45B8-95CA-5BEDAAFD34F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618114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1A10B3-102D-4C89-A70E-EBB794779B06}" type="datetimeFigureOut">
              <a:rPr lang="ru-RU" smtClean="0"/>
              <a:t>17.03.2021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1AB731-4EC3-45B8-95CA-5BEDAAFD34F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76769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1A10B3-102D-4C89-A70E-EBB794779B06}" type="datetimeFigureOut">
              <a:rPr lang="ru-RU" smtClean="0"/>
              <a:t>17.03.2021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1AB731-4EC3-45B8-95CA-5BEDAAFD34F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327833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1A10B3-102D-4C89-A70E-EBB794779B06}" type="datetimeFigureOut">
              <a:rPr lang="ru-RU" smtClean="0"/>
              <a:t>17.03.2021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1AB731-4EC3-45B8-95CA-5BEDAAFD34F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337362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1A10B3-102D-4C89-A70E-EBB794779B06}" type="datetimeFigureOut">
              <a:rPr lang="ru-RU" smtClean="0"/>
              <a:t>17.03.2021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1AB731-4EC3-45B8-95CA-5BEDAAFD34F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145056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1A10B3-102D-4C89-A70E-EBB794779B06}" type="datetimeFigureOut">
              <a:rPr lang="ru-RU" smtClean="0"/>
              <a:t>17.03.2021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1AB731-4EC3-45B8-95CA-5BEDAAFD34F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594611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https://ec-eseur.ru/" TargetMode="Externa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hyperlink" Target="mailto:ippo.mgpu@mail.ru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448272"/>
            <a:ext cx="8062664" cy="2564903"/>
          </a:xfrm>
        </p:spPr>
        <p:txBody>
          <a:bodyPr>
            <a:noAutofit/>
          </a:bodyPr>
          <a:lstStyle/>
          <a:p>
            <a:r>
              <a:rPr lang="ru-RU" sz="3200" b="1" dirty="0">
                <a:solidFill>
                  <a:srgbClr val="C00000"/>
                </a:solidFill>
              </a:rPr>
              <a:t>Всероссийская Олимпиада </a:t>
            </a:r>
            <a:br>
              <a:rPr lang="ru-RU" sz="3200" b="1" dirty="0">
                <a:solidFill>
                  <a:srgbClr val="C00000"/>
                </a:solidFill>
              </a:rPr>
            </a:br>
            <a:r>
              <a:rPr lang="ru-RU" sz="3200" b="1" dirty="0">
                <a:solidFill>
                  <a:srgbClr val="C00000"/>
                </a:solidFill>
              </a:rPr>
              <a:t>«МОЙ ПЕРВЫЙ УЧИТЕЛЬ» </a:t>
            </a:r>
            <a:br>
              <a:rPr lang="ru-RU" sz="3200" b="1" dirty="0">
                <a:solidFill>
                  <a:srgbClr val="C00000"/>
                </a:solidFill>
              </a:rPr>
            </a:br>
            <a:r>
              <a:rPr lang="ru-RU" sz="3200" b="1" dirty="0">
                <a:solidFill>
                  <a:srgbClr val="C00000"/>
                </a:solidFill>
              </a:rPr>
              <a:t>номинация «Психолого-педагогическое сопровождение учащихся»</a:t>
            </a:r>
            <a:br>
              <a:rPr lang="ru-RU" sz="3200" b="1" dirty="0">
                <a:solidFill>
                  <a:srgbClr val="C00000"/>
                </a:solidFill>
              </a:rPr>
            </a:br>
            <a:r>
              <a:rPr lang="ru-RU" sz="3200" b="1" dirty="0">
                <a:solidFill>
                  <a:srgbClr val="C00000"/>
                </a:solidFill>
              </a:rPr>
              <a:t>17.03.2021</a:t>
            </a:r>
          </a:p>
        </p:txBody>
      </p:sp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3422" y="13165"/>
            <a:ext cx="2267744" cy="22677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5" name="Picture 7" descr="Нет описания фото.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165"/>
            <a:ext cx="2448272" cy="24482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8634477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87D3BF5-B9E9-3C4D-B389-60BA3407A1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>
                <a:solidFill>
                  <a:srgbClr val="C00000"/>
                </a:solidFill>
              </a:rPr>
              <a:t>2 тур (интернет-тур)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1996BA3-5B23-F449-89A1-7CDC7F661A9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ru-RU" dirty="0"/>
              <a:t>Описание проекта и видеозапись.</a:t>
            </a:r>
          </a:p>
          <a:p>
            <a:r>
              <a:rPr lang="ru-RU" dirty="0"/>
              <a:t>Интернет-собеседование.</a:t>
            </a:r>
          </a:p>
          <a:p>
            <a:pPr marL="0" indent="0" algn="just">
              <a:buNone/>
            </a:pPr>
            <a:r>
              <a:rPr lang="ru-RU" dirty="0"/>
              <a:t>Участники Олимпиады присылают развернутое описание проекта, представленного на 1 туре, и видеозапись фрагментов (уроков, мероприятий) деятельности </a:t>
            </a:r>
            <a:r>
              <a:rPr lang="ru-RU" dirty="0" err="1"/>
              <a:t>детеи</a:t>
            </a:r>
            <a:r>
              <a:rPr lang="ru-RU" dirty="0"/>
              <a:t>̆ и педагога, отражающих содержание этапов проекта. После просмотра видеозаписи членами жюри, проводится интернет- собеседование с участником. </a:t>
            </a:r>
          </a:p>
          <a:p>
            <a:endParaRPr lang="ru-RU" dirty="0"/>
          </a:p>
        </p:txBody>
      </p:sp>
      <p:pic>
        <p:nvPicPr>
          <p:cNvPr id="4" name="Рисунок 13" descr="C:\Users\Афанасьева Жанна\Downloads\новый герб.jpg">
            <a:extLst>
              <a:ext uri="{FF2B5EF4-FFF2-40B4-BE49-F238E27FC236}">
                <a16:creationId xmlns:a16="http://schemas.microsoft.com/office/drawing/2014/main" id="{E1DEAE85-26C1-334B-BBC6-4BBE9B3FEE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6376" y="613127"/>
            <a:ext cx="627017" cy="6172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Рисунок 13" descr="C:\Users\Афанасьева Жанна\Downloads\новый герб.jpg">
            <a:extLst>
              <a:ext uri="{FF2B5EF4-FFF2-40B4-BE49-F238E27FC236}">
                <a16:creationId xmlns:a16="http://schemas.microsoft.com/office/drawing/2014/main" id="{6D7CB321-EA5D-7642-B07A-2FA3DA3145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6337" y="404664"/>
            <a:ext cx="1224136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7" descr="Нет описания фото.">
            <a:extLst>
              <a:ext uri="{FF2B5EF4-FFF2-40B4-BE49-F238E27FC236}">
                <a16:creationId xmlns:a16="http://schemas.microsoft.com/office/drawing/2014/main" id="{645BE408-9743-C74B-B784-B312BAD830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274638"/>
            <a:ext cx="1008112" cy="9557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1167251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0C3968A-35D6-E848-8B36-296F012AFD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600" b="1" dirty="0">
                <a:solidFill>
                  <a:srgbClr val="C00000"/>
                </a:solidFill>
              </a:rPr>
              <a:t>Критерии оценки представленных материалов - проекта и видео </a:t>
            </a:r>
            <a:r>
              <a:rPr lang="ru-RU" sz="3600" dirty="0">
                <a:solidFill>
                  <a:srgbClr val="C00000"/>
                </a:solidFill>
              </a:rPr>
              <a:t>(до 50 баллов)</a:t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FC1A630-5279-7944-B9B5-EB671745944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ru-RU" dirty="0"/>
              <a:t>1. Актуальность, реалистичность и востребованность проекта в </a:t>
            </a:r>
            <a:r>
              <a:rPr lang="ru-RU" dirty="0" err="1"/>
              <a:t>современнои</a:t>
            </a:r>
            <a:r>
              <a:rPr lang="ru-RU" dirty="0"/>
              <a:t>̆ </a:t>
            </a:r>
            <a:r>
              <a:rPr lang="ru-RU" dirty="0" err="1"/>
              <a:t>образовательнои</a:t>
            </a:r>
            <a:r>
              <a:rPr lang="ru-RU" dirty="0"/>
              <a:t>̆ практике. </a:t>
            </a:r>
          </a:p>
          <a:p>
            <a:pPr marL="0" indent="0">
              <a:buNone/>
            </a:pPr>
            <a:r>
              <a:rPr lang="ru-RU" dirty="0"/>
              <a:t>2. Последовательность и содержательность этапов реализации проекта, их соответствие цели и задачам проекта. </a:t>
            </a:r>
          </a:p>
          <a:p>
            <a:pPr marL="0" indent="0">
              <a:buNone/>
            </a:pPr>
            <a:r>
              <a:rPr lang="ru-RU" dirty="0"/>
              <a:t>3. Наглядность/иллюстративность видеоматериалов, отражение в них содержания проекта. </a:t>
            </a:r>
          </a:p>
          <a:p>
            <a:pPr marL="0" indent="0">
              <a:buNone/>
            </a:pPr>
            <a:r>
              <a:rPr lang="ru-RU" dirty="0"/>
              <a:t>4. Представленность в материалах деятельности и педагога, и </a:t>
            </a:r>
            <a:r>
              <a:rPr lang="ru-RU" dirty="0" err="1"/>
              <a:t>детеи</a:t>
            </a:r>
            <a:r>
              <a:rPr lang="ru-RU" dirty="0"/>
              <a:t>̆, отношения участников к </a:t>
            </a:r>
            <a:r>
              <a:rPr lang="ru-RU" dirty="0" err="1"/>
              <a:t>осуществляемои</a:t>
            </a:r>
            <a:r>
              <a:rPr lang="ru-RU" dirty="0"/>
              <a:t>̆ деятельности. </a:t>
            </a:r>
          </a:p>
          <a:p>
            <a:pPr marL="0" indent="0">
              <a:buNone/>
            </a:pPr>
            <a:r>
              <a:rPr lang="ru-RU" dirty="0"/>
              <a:t>5. Отражение в видеоматериалах всех этапов реализации проекта.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6468973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6E30967-4B66-A840-AAEF-F753AA8C39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>
                <a:solidFill>
                  <a:srgbClr val="C00000"/>
                </a:solidFill>
              </a:rPr>
              <a:t>Критерии оценки собеседования </a:t>
            </a:r>
            <a:r>
              <a:rPr lang="ru-RU" dirty="0">
                <a:solidFill>
                  <a:srgbClr val="C00000"/>
                </a:solidFill>
              </a:rPr>
              <a:t>(до 50 баллов)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081521A-96CF-614E-B235-0BD4BDCE23F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marL="0" indent="0">
              <a:buNone/>
            </a:pPr>
            <a:br>
              <a:rPr lang="ru-RU" dirty="0"/>
            </a:br>
            <a:r>
              <a:rPr lang="ru-RU" dirty="0"/>
              <a:t>1. Понимание задач </a:t>
            </a:r>
            <a:r>
              <a:rPr lang="ru-RU" dirty="0" err="1"/>
              <a:t>профессиональнои</a:t>
            </a:r>
            <a:r>
              <a:rPr lang="ru-RU" dirty="0"/>
              <a:t>̆ деятельности, приоритетных </a:t>
            </a:r>
          </a:p>
          <a:p>
            <a:pPr marL="0" indent="0">
              <a:buNone/>
            </a:pPr>
            <a:r>
              <a:rPr lang="ru-RU" dirty="0" err="1"/>
              <a:t>целеи</a:t>
            </a:r>
            <a:r>
              <a:rPr lang="ru-RU" dirty="0"/>
              <a:t>̆ начального образования, соотнесение их с представленными материалами. </a:t>
            </a:r>
          </a:p>
          <a:p>
            <a:pPr marL="0" indent="0">
              <a:buNone/>
            </a:pPr>
            <a:r>
              <a:rPr lang="ru-RU" dirty="0"/>
              <a:t>2. Понимание смысла </a:t>
            </a:r>
            <a:r>
              <a:rPr lang="ru-RU" dirty="0" err="1"/>
              <a:t>проектнои</a:t>
            </a:r>
            <a:r>
              <a:rPr lang="ru-RU" dirty="0"/>
              <a:t>̆ (и </a:t>
            </a:r>
            <a:r>
              <a:rPr lang="ru-RU" dirty="0" err="1"/>
              <a:t>исследовательскои</a:t>
            </a:r>
            <a:r>
              <a:rPr lang="ru-RU" dirty="0"/>
              <a:t>̆ при наличии) деятельности, ее логики и этапов. </a:t>
            </a:r>
          </a:p>
          <a:p>
            <a:pPr marL="0" indent="0">
              <a:buNone/>
            </a:pPr>
            <a:r>
              <a:rPr lang="ru-RU" dirty="0"/>
              <a:t>3. Аргументированность ответов на вопросы, предъявление </a:t>
            </a:r>
            <a:r>
              <a:rPr lang="ru-RU" dirty="0" err="1"/>
              <a:t>личнои</a:t>
            </a:r>
            <a:r>
              <a:rPr lang="ru-RU" dirty="0"/>
              <a:t>̆ точки зрения. </a:t>
            </a:r>
          </a:p>
          <a:p>
            <a:pPr marL="0" indent="0">
              <a:buNone/>
            </a:pPr>
            <a:r>
              <a:rPr lang="ru-RU" dirty="0"/>
              <a:t>Рефлексия </a:t>
            </a:r>
            <a:r>
              <a:rPr lang="ru-RU" dirty="0" err="1"/>
              <a:t>собственнои</a:t>
            </a:r>
            <a:r>
              <a:rPr lang="ru-RU" dirty="0"/>
              <a:t>̆ </a:t>
            </a:r>
            <a:r>
              <a:rPr lang="ru-RU" dirty="0" err="1"/>
              <a:t>профессиональнои</a:t>
            </a:r>
            <a:r>
              <a:rPr lang="ru-RU" dirty="0"/>
              <a:t>̆ позиции и деятельности. </a:t>
            </a:r>
          </a:p>
          <a:p>
            <a:pPr marL="0" indent="0">
              <a:buNone/>
            </a:pPr>
            <a:r>
              <a:rPr lang="ru-RU" dirty="0"/>
              <a:t>Осмысление и оценка результатов (учебных, методических, научных, </a:t>
            </a:r>
          </a:p>
          <a:p>
            <a:pPr marL="0" indent="0">
              <a:buNone/>
            </a:pPr>
            <a:r>
              <a:rPr lang="ru-RU" dirty="0"/>
              <a:t>социальных и пр.), успехов и неудач проекта.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6987901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A065D8C-8B05-D043-8E2D-9BEAF58CE8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>
                <a:solidFill>
                  <a:srgbClr val="C00000"/>
                </a:solidFill>
              </a:rPr>
              <a:t>3 тур (очный)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D6CE321-C248-1E48-87FD-21C4C59D73D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just">
              <a:buNone/>
            </a:pPr>
            <a:r>
              <a:rPr lang="ru-RU" dirty="0"/>
              <a:t>Участники </a:t>
            </a:r>
            <a:r>
              <a:rPr lang="ru-RU" b="1" dirty="0"/>
              <a:t>публично представляют </a:t>
            </a:r>
            <a:r>
              <a:rPr lang="ru-RU" dirty="0"/>
              <a:t>итоги проекта, предложенного в составе портфолио в первом туре по </a:t>
            </a:r>
            <a:r>
              <a:rPr lang="ru-RU" dirty="0" err="1"/>
              <a:t>соответствующеи</a:t>
            </a:r>
            <a:r>
              <a:rPr lang="ru-RU" dirty="0"/>
              <a:t>̆ номинации </a:t>
            </a:r>
          </a:p>
        </p:txBody>
      </p:sp>
      <p:pic>
        <p:nvPicPr>
          <p:cNvPr id="5" name="Рисунок 13" descr="C:\Users\Афанасьева Жанна\Downloads\новый герб.jpg">
            <a:extLst>
              <a:ext uri="{FF2B5EF4-FFF2-40B4-BE49-F238E27FC236}">
                <a16:creationId xmlns:a16="http://schemas.microsoft.com/office/drawing/2014/main" id="{251AFEA5-0444-354E-BBF4-B5556F32F3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6337" y="404664"/>
            <a:ext cx="1224136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7" descr="Нет описания фото.">
            <a:extLst>
              <a:ext uri="{FF2B5EF4-FFF2-40B4-BE49-F238E27FC236}">
                <a16:creationId xmlns:a16="http://schemas.microsoft.com/office/drawing/2014/main" id="{5F93B8AA-D612-9C4A-91E2-5AD00F6D4D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274638"/>
            <a:ext cx="1008112" cy="9557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2680946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A96315A-2ACC-3048-B416-E46F865FF9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i="1" dirty="0">
                <a:solidFill>
                  <a:srgbClr val="C00000"/>
                </a:solidFill>
              </a:rPr>
              <a:t>Критерии оценки (до 100 баллов) </a:t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9EAD839-66CE-744F-A623-EEB9689F7D6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ru-RU" dirty="0"/>
              <a:t>1. Ясность, последовательность и логичность изложения сути проекта и </a:t>
            </a:r>
            <a:r>
              <a:rPr lang="ru-RU" b="1" dirty="0"/>
              <a:t>его результатов</a:t>
            </a:r>
            <a:r>
              <a:rPr lang="ru-RU" dirty="0"/>
              <a:t>, следование регламенту. </a:t>
            </a:r>
          </a:p>
          <a:p>
            <a:pPr marL="0" indent="0">
              <a:buNone/>
            </a:pPr>
            <a:r>
              <a:rPr lang="ru-RU" dirty="0"/>
              <a:t>2. Эффективность/результативность проекта относительно заявленных </a:t>
            </a:r>
            <a:r>
              <a:rPr lang="ru-RU" dirty="0" err="1"/>
              <a:t>целеи</a:t>
            </a:r>
            <a:r>
              <a:rPr lang="ru-RU" dirty="0"/>
              <a:t>̆ и задач, развитие компетенций </a:t>
            </a:r>
            <a:r>
              <a:rPr lang="ru-RU" dirty="0" err="1"/>
              <a:t>детеи</a:t>
            </a:r>
            <a:r>
              <a:rPr lang="ru-RU" dirty="0"/>
              <a:t>̆ в ходе проекта, демонстрация педагогом </a:t>
            </a:r>
            <a:r>
              <a:rPr lang="ru-RU" b="1" dirty="0"/>
              <a:t>владения </a:t>
            </a:r>
            <a:r>
              <a:rPr lang="ru-RU" b="1" dirty="0" err="1"/>
              <a:t>проектнои</a:t>
            </a:r>
            <a:r>
              <a:rPr lang="ru-RU" b="1" dirty="0"/>
              <a:t>̆ </a:t>
            </a:r>
            <a:r>
              <a:rPr lang="ru-RU" b="1" dirty="0" err="1"/>
              <a:t>технологиеи</a:t>
            </a:r>
            <a:r>
              <a:rPr lang="ru-RU" b="1" dirty="0"/>
              <a:t>̆ </a:t>
            </a:r>
            <a:r>
              <a:rPr lang="ru-RU" dirty="0"/>
              <a:t>(как один из результатов). </a:t>
            </a:r>
          </a:p>
          <a:p>
            <a:pPr marL="0" indent="0">
              <a:buNone/>
            </a:pPr>
            <a:r>
              <a:rPr lang="ru-RU" dirty="0"/>
              <a:t>3. </a:t>
            </a:r>
            <a:r>
              <a:rPr lang="ru-RU" b="1" dirty="0"/>
              <a:t>Культура и выразительность речи</a:t>
            </a:r>
            <a:r>
              <a:rPr lang="ru-RU" dirty="0"/>
              <a:t>, заинтересованность, умение общаться со слушателями: установление контакта, вовлечение и удержание внимания аудитории в процессе представления результатов проекта. </a:t>
            </a:r>
          </a:p>
          <a:p>
            <a:pPr marL="0" indent="0">
              <a:buNone/>
            </a:pPr>
            <a:r>
              <a:rPr lang="ru-RU" dirty="0"/>
              <a:t>4. </a:t>
            </a:r>
            <a:r>
              <a:rPr lang="ru-RU" b="1" dirty="0"/>
              <a:t>Наглядность и информативность </a:t>
            </a:r>
            <a:r>
              <a:rPr lang="ru-RU" dirty="0"/>
              <a:t>презентационных средств и материалов, использование в представлении результатов и продуктов проекта. </a:t>
            </a:r>
          </a:p>
          <a:p>
            <a:pPr marL="0" indent="0">
              <a:buNone/>
            </a:pPr>
            <a:r>
              <a:rPr lang="ru-RU" dirty="0"/>
              <a:t>5. </a:t>
            </a:r>
            <a:r>
              <a:rPr lang="ru-RU" b="1" dirty="0"/>
              <a:t>Точность, лаконичность и аргументированность ответов </a:t>
            </a:r>
            <a:r>
              <a:rPr lang="ru-RU" dirty="0"/>
              <a:t>на заданные вопросы. </a:t>
            </a:r>
          </a:p>
          <a:p>
            <a:pPr marL="0" indent="0">
              <a:buNone/>
            </a:pPr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3617047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736EAA6-D048-F745-B326-FA022F06AD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>
                <a:solidFill>
                  <a:srgbClr val="C00000"/>
                </a:solidFill>
              </a:rPr>
              <a:t>4 тур (финал)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3DD7D77-27DB-944C-8696-C1BA1946E30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«Мастер-класс».</a:t>
            </a:r>
          </a:p>
          <a:p>
            <a:r>
              <a:rPr lang="ru-RU" dirty="0"/>
              <a:t> «</a:t>
            </a:r>
            <a:r>
              <a:rPr lang="ru-RU" dirty="0" err="1"/>
              <a:t>Педагогическии</a:t>
            </a:r>
            <a:r>
              <a:rPr lang="ru-RU" dirty="0"/>
              <a:t>̆ совет». </a:t>
            </a:r>
          </a:p>
          <a:p>
            <a:r>
              <a:rPr lang="ru-RU" dirty="0"/>
              <a:t>Определяется один победитель по </a:t>
            </a:r>
            <a:r>
              <a:rPr lang="ru-RU" dirty="0" err="1"/>
              <a:t>каждои</a:t>
            </a:r>
            <a:r>
              <a:rPr lang="ru-RU" dirty="0"/>
              <a:t>̆ номинации. </a:t>
            </a:r>
          </a:p>
          <a:p>
            <a:r>
              <a:rPr lang="ru-RU" dirty="0"/>
              <a:t>Определяется Лидер Олимпиады педагогов </a:t>
            </a:r>
            <a:r>
              <a:rPr lang="ru-RU" dirty="0" err="1"/>
              <a:t>начальнои</a:t>
            </a:r>
            <a:r>
              <a:rPr lang="ru-RU" dirty="0"/>
              <a:t>̆ школы. </a:t>
            </a:r>
          </a:p>
          <a:p>
            <a:endParaRPr lang="ru-RU" dirty="0"/>
          </a:p>
          <a:p>
            <a:endParaRPr lang="ru-RU" dirty="0"/>
          </a:p>
        </p:txBody>
      </p:sp>
      <p:pic>
        <p:nvPicPr>
          <p:cNvPr id="4" name="Рисунок 13" descr="C:\Users\Афанасьева Жанна\Downloads\новый герб.jpg">
            <a:extLst>
              <a:ext uri="{FF2B5EF4-FFF2-40B4-BE49-F238E27FC236}">
                <a16:creationId xmlns:a16="http://schemas.microsoft.com/office/drawing/2014/main" id="{906FAA13-C899-D346-A577-F1E53C39B2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6336" y="583023"/>
            <a:ext cx="627017" cy="6172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Рисунок 13" descr="C:\Users\Афанасьева Жанна\Downloads\новый герб.jpg">
            <a:extLst>
              <a:ext uri="{FF2B5EF4-FFF2-40B4-BE49-F238E27FC236}">
                <a16:creationId xmlns:a16="http://schemas.microsoft.com/office/drawing/2014/main" id="{FADC3306-623A-0042-925B-7A7AC6AB37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6337" y="404664"/>
            <a:ext cx="1224136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7" descr="Нет описания фото.">
            <a:extLst>
              <a:ext uri="{FF2B5EF4-FFF2-40B4-BE49-F238E27FC236}">
                <a16:creationId xmlns:a16="http://schemas.microsoft.com/office/drawing/2014/main" id="{2C195919-2444-2C41-B030-580B52E220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274638"/>
            <a:ext cx="1008112" cy="9557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2723892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F04D4A0-03D9-554B-8B4D-F077E42731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i="1" dirty="0"/>
              <a:t>Критерии оценки мастер-класса (до 50 баллов). </a:t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A5814C8-C4F2-5A45-B3F1-1355E2F18BC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ru-RU" dirty="0"/>
              <a:t>1. Соответствие представленного опыта </a:t>
            </a:r>
            <a:r>
              <a:rPr lang="ru-RU" b="1" dirty="0"/>
              <a:t>номинации и содержанию проекта</a:t>
            </a:r>
            <a:r>
              <a:rPr lang="ru-RU" dirty="0"/>
              <a:t>. </a:t>
            </a:r>
          </a:p>
          <a:p>
            <a:pPr marL="0" indent="0">
              <a:buNone/>
            </a:pPr>
            <a:r>
              <a:rPr lang="ru-RU" dirty="0"/>
              <a:t>2. Реализация поставленных </a:t>
            </a:r>
            <a:r>
              <a:rPr lang="ru-RU" dirty="0" err="1"/>
              <a:t>целеи</a:t>
            </a:r>
            <a:r>
              <a:rPr lang="ru-RU" dirty="0"/>
              <a:t>̆ мастер-класса, соответствие регламенту. </a:t>
            </a:r>
          </a:p>
          <a:p>
            <a:pPr marL="0" indent="0">
              <a:buNone/>
            </a:pPr>
            <a:r>
              <a:rPr lang="ru-RU" dirty="0"/>
              <a:t>3. Оригинальность демонстрируемых в мастер-классе разработок. </a:t>
            </a:r>
          </a:p>
          <a:p>
            <a:pPr marL="0" indent="0">
              <a:buNone/>
            </a:pPr>
            <a:r>
              <a:rPr lang="ru-RU" dirty="0"/>
              <a:t>17 </a:t>
            </a:r>
          </a:p>
          <a:p>
            <a:pPr marL="0" indent="0">
              <a:buNone/>
            </a:pPr>
            <a:r>
              <a:rPr lang="ru-RU" dirty="0"/>
              <a:t>4. Качество демонстрации авторских разработок, наглядность, иллюстративность относительно проекта. </a:t>
            </a:r>
          </a:p>
          <a:p>
            <a:pPr marL="0" indent="0">
              <a:buNone/>
            </a:pPr>
            <a:r>
              <a:rPr lang="ru-RU" dirty="0"/>
              <a:t>5. Степень вовлеченности в мастер-класс участников и </a:t>
            </a:r>
            <a:r>
              <a:rPr lang="ru-RU" dirty="0" err="1"/>
              <a:t>зрителеи</a:t>
            </a:r>
            <a:r>
              <a:rPr lang="ru-RU" dirty="0"/>
              <a:t>̆.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116441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DD9694A-B89B-8A47-BB44-8EDBA33420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i="1" dirty="0">
                <a:solidFill>
                  <a:srgbClr val="C00000"/>
                </a:solidFill>
              </a:rPr>
              <a:t>Критерии оценки участия в педагогическом совете: 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47E958B-1D68-D440-BBAC-D96FFA90953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marL="0" indent="0" algn="just">
              <a:buNone/>
            </a:pPr>
            <a:r>
              <a:rPr lang="ru-RU" dirty="0"/>
              <a:t>1. </a:t>
            </a:r>
            <a:r>
              <a:rPr lang="ru-RU" b="1" dirty="0"/>
              <a:t>Глубина понимания </a:t>
            </a:r>
            <a:r>
              <a:rPr lang="ru-RU" b="1" dirty="0" err="1"/>
              <a:t>обозначеннои</a:t>
            </a:r>
            <a:r>
              <a:rPr lang="ru-RU" b="1" dirty="0"/>
              <a:t>̆ темы </a:t>
            </a:r>
            <a:r>
              <a:rPr lang="ru-RU" dirty="0"/>
              <a:t>и ее отдельных аспектов. Умение четко и понятно сформулировать ключевую проблему. Связь проблемы с </a:t>
            </a:r>
            <a:r>
              <a:rPr lang="ru-RU" dirty="0" err="1"/>
              <a:t>обсуждаемои</a:t>
            </a:r>
            <a:r>
              <a:rPr lang="ru-RU" dirty="0"/>
              <a:t>̆ </a:t>
            </a:r>
            <a:r>
              <a:rPr lang="ru-RU" dirty="0" err="1"/>
              <a:t>темои</a:t>
            </a:r>
            <a:r>
              <a:rPr lang="ru-RU" dirty="0"/>
              <a:t>̆. </a:t>
            </a:r>
          </a:p>
          <a:p>
            <a:pPr marL="0" indent="0" algn="just">
              <a:buNone/>
            </a:pPr>
            <a:r>
              <a:rPr lang="ru-RU" dirty="0"/>
              <a:t>2. </a:t>
            </a:r>
            <a:r>
              <a:rPr lang="ru-RU" b="1" dirty="0"/>
              <a:t>Авторская позиция</a:t>
            </a:r>
            <a:r>
              <a:rPr lang="ru-RU" dirty="0"/>
              <a:t>. Понятность </a:t>
            </a:r>
            <a:r>
              <a:rPr lang="ru-RU" dirty="0" err="1"/>
              <a:t>занятои</a:t>
            </a:r>
            <a:r>
              <a:rPr lang="ru-RU" dirty="0"/>
              <a:t>̆ позиции и ее аргументация. Реалистичность, убедительность и доказательность предлагаемых способов решения проблемы. </a:t>
            </a:r>
          </a:p>
          <a:p>
            <a:pPr marL="0" indent="0" algn="just">
              <a:buNone/>
            </a:pPr>
            <a:r>
              <a:rPr lang="ru-RU" dirty="0"/>
              <a:t>3. </a:t>
            </a:r>
            <a:r>
              <a:rPr lang="ru-RU" b="1" dirty="0"/>
              <a:t>Культура речи</a:t>
            </a:r>
            <a:r>
              <a:rPr lang="ru-RU" dirty="0"/>
              <a:t>. Ораторское мастерство и артистизм, свободное, четкое и грамотное выстраивание своего выступления, следовать регламенту. </a:t>
            </a:r>
          </a:p>
          <a:p>
            <a:pPr marL="0" indent="0" algn="just">
              <a:buNone/>
            </a:pPr>
            <a:r>
              <a:rPr lang="ru-RU" dirty="0"/>
              <a:t>4. </a:t>
            </a:r>
            <a:r>
              <a:rPr lang="ru-RU" b="1" dirty="0"/>
              <a:t>Активность участия </a:t>
            </a:r>
            <a:r>
              <a:rPr lang="ru-RU" dirty="0"/>
              <a:t>в дискуссии и реагирование на предъявляемые другими взгляды и позиции. Умение формулировать вопросы и давать комментарии. </a:t>
            </a:r>
          </a:p>
          <a:p>
            <a:pPr marL="0" indent="0" algn="just">
              <a:buNone/>
            </a:pPr>
            <a:r>
              <a:rPr lang="ru-RU" dirty="0"/>
              <a:t>5. </a:t>
            </a:r>
            <a:r>
              <a:rPr lang="ru-RU" b="1" dirty="0"/>
              <a:t>Оригинальность суждений</a:t>
            </a:r>
            <a:r>
              <a:rPr lang="ru-RU" dirty="0"/>
              <a:t>. </a:t>
            </a:r>
            <a:r>
              <a:rPr lang="ru-RU" dirty="0" err="1"/>
              <a:t>Творческии</a:t>
            </a:r>
            <a:r>
              <a:rPr lang="ru-RU" dirty="0"/>
              <a:t>̆ подход – умение видеть новые стороны в </a:t>
            </a:r>
            <a:r>
              <a:rPr lang="ru-RU" dirty="0" err="1"/>
              <a:t>обсуждаемои</a:t>
            </a:r>
            <a:r>
              <a:rPr lang="ru-RU" dirty="0"/>
              <a:t>̆ проблеме.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9333280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619672" y="301371"/>
            <a:ext cx="6275040" cy="1138138"/>
          </a:xfrm>
        </p:spPr>
        <p:txBody>
          <a:bodyPr>
            <a:normAutofit/>
          </a:bodyPr>
          <a:lstStyle/>
          <a:p>
            <a:endParaRPr lang="ru-RU" sz="3600" b="1" dirty="0"/>
          </a:p>
        </p:txBody>
      </p:sp>
      <p:sp>
        <p:nvSpPr>
          <p:cNvPr id="6" name="Объект 5"/>
          <p:cNvSpPr>
            <a:spLocks noGrp="1"/>
          </p:cNvSpPr>
          <p:nvPr>
            <p:ph idx="1"/>
          </p:nvPr>
        </p:nvSpPr>
        <p:spPr>
          <a:xfrm>
            <a:off x="457200" y="1740880"/>
            <a:ext cx="8229600" cy="4856471"/>
          </a:xfrm>
        </p:spPr>
        <p:txBody>
          <a:bodyPr>
            <a:noAutofit/>
          </a:bodyPr>
          <a:lstStyle/>
          <a:p>
            <a:pPr algn="just">
              <a:buFont typeface="Wingdings" pitchFamily="2" charset="2"/>
              <a:buChar char="ü"/>
            </a:pPr>
            <a:r>
              <a:rPr lang="ru-RU" sz="2000" b="1" dirty="0"/>
              <a:t>Номинация 1: Предметная образовательная деятельность</a:t>
            </a:r>
            <a:r>
              <a:rPr lang="ru-RU" sz="2000" dirty="0"/>
              <a:t> (педагогические методики и технологии по предметам).</a:t>
            </a:r>
          </a:p>
          <a:p>
            <a:pPr algn="just">
              <a:buFont typeface="Wingdings" pitchFamily="2" charset="2"/>
              <a:buChar char="ü"/>
            </a:pPr>
            <a:r>
              <a:rPr lang="ru-RU" sz="2000" b="1" dirty="0"/>
              <a:t>Номинация 2. Социально-воспитательная деятельность и взаимодействие с учреждениями культурной и социальной сфер </a:t>
            </a:r>
            <a:r>
              <a:rPr lang="ru-RU" sz="2000" dirty="0"/>
              <a:t>(партнерство начальной школы с библиотеками, учреждениями культуры и дополнительного образования, центрами организации детского досуга и спорта в целях социального и культурного развития обучающихся).</a:t>
            </a:r>
          </a:p>
          <a:p>
            <a:pPr algn="just">
              <a:buFont typeface="Wingdings" pitchFamily="2" charset="2"/>
              <a:buChar char="ü"/>
            </a:pPr>
            <a:r>
              <a:rPr lang="ru-RU" sz="2000" b="1" dirty="0"/>
              <a:t>Номинация 3. Психолого-педагогическое сопровождение обучающихся</a:t>
            </a:r>
            <a:endParaRPr lang="ru-RU" sz="2000" dirty="0"/>
          </a:p>
        </p:txBody>
      </p:sp>
      <p:pic>
        <p:nvPicPr>
          <p:cNvPr id="7" name="Рисунок 13" descr="C:\Users\Афанасьева Жанна\Downloads\новый герб.jpg">
            <a:extLst>
              <a:ext uri="{FF2B5EF4-FFF2-40B4-BE49-F238E27FC236}">
                <a16:creationId xmlns:a16="http://schemas.microsoft.com/office/drawing/2014/main" id="{DFD220D5-AD76-D741-B27B-91F515E196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9783" y="561808"/>
            <a:ext cx="627017" cy="6172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Рисунок 13" descr="C:\Users\Афанасьева Жанна\Downloads\новый герб.jpg">
            <a:extLst>
              <a:ext uri="{FF2B5EF4-FFF2-40B4-BE49-F238E27FC236}">
                <a16:creationId xmlns:a16="http://schemas.microsoft.com/office/drawing/2014/main" id="{323614EE-800D-E14A-B3B4-D4A4153BE8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6337" y="404664"/>
            <a:ext cx="1224136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7" descr="Нет описания фото.">
            <a:extLst>
              <a:ext uri="{FF2B5EF4-FFF2-40B4-BE49-F238E27FC236}">
                <a16:creationId xmlns:a16="http://schemas.microsoft.com/office/drawing/2014/main" id="{70B30403-96EB-444A-9FCE-F8B7E0F8EF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274638"/>
            <a:ext cx="1008112" cy="9557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562289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5736" y="303061"/>
            <a:ext cx="5400600" cy="1143000"/>
          </a:xfrm>
        </p:spPr>
        <p:txBody>
          <a:bodyPr>
            <a:normAutofit fontScale="90000"/>
          </a:bodyPr>
          <a:lstStyle/>
          <a:p>
            <a:r>
              <a:rPr lang="ru-RU" sz="2800" b="1" dirty="0">
                <a:solidFill>
                  <a:srgbClr val="FF0000"/>
                </a:solidFill>
              </a:rPr>
              <a:t>Номинация 3. Психолого-педагогическое сопровождение обучающихся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1772816"/>
            <a:ext cx="8856984" cy="4824536"/>
          </a:xfrm>
        </p:spPr>
        <p:txBody>
          <a:bodyPr>
            <a:noAutofit/>
          </a:bodyPr>
          <a:lstStyle/>
          <a:p>
            <a:pPr>
              <a:buFont typeface="Wingdings" pitchFamily="2" charset="2"/>
              <a:buChar char="ü"/>
            </a:pPr>
            <a:r>
              <a:rPr lang="ru-RU" sz="2000" dirty="0"/>
              <a:t>мониторинг и проектирование психологически безопасной и комфортной образовательной среды, разработка программ профилактики различных форм насилия в школе и в семье; </a:t>
            </a:r>
          </a:p>
          <a:p>
            <a:pPr>
              <a:buFont typeface="Wingdings" pitchFamily="2" charset="2"/>
              <a:buChar char="ü"/>
            </a:pPr>
            <a:r>
              <a:rPr lang="ru-RU" sz="2000" dirty="0"/>
              <a:t>дифференцированный подход в обучении, осуществление педагогической поддержки и помощи обучающимся с разным уровнем </a:t>
            </a:r>
            <a:r>
              <a:rPr lang="ru-RU" sz="2000" dirty="0" err="1"/>
              <a:t>обученности</a:t>
            </a:r>
            <a:r>
              <a:rPr lang="ru-RU" sz="2000" dirty="0"/>
              <a:t> и развития; </a:t>
            </a:r>
          </a:p>
          <a:p>
            <a:pPr>
              <a:buFont typeface="Wingdings" pitchFamily="2" charset="2"/>
              <a:buChar char="ü"/>
            </a:pPr>
            <a:r>
              <a:rPr lang="ru-RU" sz="2000" dirty="0"/>
              <a:t>психолого-педагогическая поддержка младших школьников особых групп </a:t>
            </a:r>
            <a:br>
              <a:rPr lang="ru-RU" sz="2000" dirty="0"/>
            </a:br>
            <a:r>
              <a:rPr lang="ru-RU" sz="2000" dirty="0"/>
              <a:t>(с ограниченными возможностями здоровья, одаренных, мигрантов, находящихся в сложных жизненных и личностных ситуациях и других).</a:t>
            </a:r>
          </a:p>
          <a:p>
            <a:pPr>
              <a:buFont typeface="Wingdings" pitchFamily="2" charset="2"/>
              <a:buChar char="ü"/>
            </a:pPr>
            <a:r>
              <a:rPr lang="ru-RU" sz="2000" dirty="0"/>
              <a:t>диагностика и формирование универсальных учебных действий (познавательных, регулятивных и коммуникативных);</a:t>
            </a:r>
          </a:p>
          <a:p>
            <a:pPr>
              <a:buFont typeface="Wingdings" pitchFamily="2" charset="2"/>
              <a:buChar char="ü"/>
            </a:pPr>
            <a:r>
              <a:rPr lang="ru-RU" sz="2000" dirty="0"/>
              <a:t>психолого-педагогическое сопровождение проектной и исследовательской деятельности младших школьников</a:t>
            </a:r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0"/>
            <a:ext cx="1469192" cy="14691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Рисунок 13" descr="C:\Users\Афанасьева Жанна\Downloads\новый герб.jpg">
            <a:extLst>
              <a:ext uri="{FF2B5EF4-FFF2-40B4-BE49-F238E27FC236}">
                <a16:creationId xmlns:a16="http://schemas.microsoft.com/office/drawing/2014/main" id="{53C4FC4A-6335-4546-9872-2FD4CBC47E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6337" y="404664"/>
            <a:ext cx="1224136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718335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B38CD9D-4CFD-3845-9689-733FBADE5F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ru-RU" sz="3700" b="1"/>
              <a:t>Ведущие:</a:t>
            </a:r>
            <a:br>
              <a:rPr lang="ru-RU" sz="3700" b="1"/>
            </a:br>
            <a:endParaRPr lang="ru-RU" sz="3700"/>
          </a:p>
        </p:txBody>
      </p:sp>
      <p:pic>
        <p:nvPicPr>
          <p:cNvPr id="4" name="Рисунок 13" descr="C:\Users\Афанасьева Жанна\Downloads\новый герб.jpg">
            <a:extLst>
              <a:ext uri="{FF2B5EF4-FFF2-40B4-BE49-F238E27FC236}">
                <a16:creationId xmlns:a16="http://schemas.microsoft.com/office/drawing/2014/main" id="{E3D4FAEE-3120-C14F-9F1C-FFB790A3DF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57200" y="1903272"/>
            <a:ext cx="4038600" cy="3919818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Объект 2">
            <a:extLst>
              <a:ext uri="{FF2B5EF4-FFF2-40B4-BE49-F238E27FC236}">
                <a16:creationId xmlns:a16="http://schemas.microsoft.com/office/drawing/2014/main" id="{FEB8A11E-9FE9-1D40-82BA-C87C55F0496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124744"/>
            <a:ext cx="4038600" cy="5001419"/>
          </a:xfrm>
        </p:spPr>
        <p:txBody>
          <a:bodyPr>
            <a:noAutofit/>
          </a:bodyPr>
          <a:lstStyle/>
          <a:p>
            <a:pPr marL="0" indent="0" algn="just">
              <a:lnSpc>
                <a:spcPct val="90000"/>
              </a:lnSpc>
              <a:buNone/>
            </a:pPr>
            <a:r>
              <a:rPr lang="ru-RU" sz="2000" b="1" dirty="0" err="1"/>
              <a:t>Поставнев</a:t>
            </a:r>
            <a:r>
              <a:rPr lang="ru-RU" sz="2000" b="1" dirty="0"/>
              <a:t> Владимир Михайлович </a:t>
            </a:r>
            <a:r>
              <a:rPr lang="ru-RU" sz="2000" dirty="0"/>
              <a:t>– кандидат психологических наук, начальник департамента психологии института педагогики и психологии образования ГАОУ ВО «Московский городской педагогический университет» </a:t>
            </a:r>
          </a:p>
          <a:p>
            <a:pPr marL="0" indent="0" algn="just">
              <a:lnSpc>
                <a:spcPct val="90000"/>
              </a:lnSpc>
              <a:buNone/>
            </a:pPr>
            <a:r>
              <a:rPr lang="ru-RU" sz="2000" b="1" dirty="0"/>
              <a:t>Павленко Татьяна Андреевна </a:t>
            </a:r>
            <a:r>
              <a:rPr lang="ru-RU" sz="2000" dirty="0"/>
              <a:t>- кандидат психологических наук, доцент департамента психологии института педагогики и психологии образования ГАОУ ВО «Московский городской педагогический университет», член жюри Всероссийской Олимпиады педагогов начальной школы «Мой первый учитель»</a:t>
            </a:r>
          </a:p>
        </p:txBody>
      </p:sp>
    </p:spTree>
    <p:extLst>
      <p:ext uri="{BB962C8B-B14F-4D97-AF65-F5344CB8AC3E}">
        <p14:creationId xmlns:p14="http://schemas.microsoft.com/office/powerpoint/2010/main" val="380991971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Заголовок 1"/>
          <p:cNvSpPr>
            <a:spLocks noGrp="1"/>
          </p:cNvSpPr>
          <p:nvPr>
            <p:ph type="title"/>
          </p:nvPr>
        </p:nvSpPr>
        <p:spPr>
          <a:xfrm>
            <a:off x="1835696" y="188640"/>
            <a:ext cx="5328591" cy="1293070"/>
          </a:xfrm>
        </p:spPr>
        <p:txBody>
          <a:bodyPr>
            <a:noAutofit/>
          </a:bodyPr>
          <a:lstStyle/>
          <a:p>
            <a:r>
              <a:rPr lang="ru-RU" sz="2700" b="1" dirty="0">
                <a:solidFill>
                  <a:srgbClr val="FF0000"/>
                </a:solidFill>
                <a:cs typeface="Arial" panose="020B0604020202020204" pitchFamily="34" charset="0"/>
              </a:rPr>
              <a:t>Понятие  «</a:t>
            </a:r>
            <a:r>
              <a:rPr lang="ru-RU" sz="2700" b="1" dirty="0">
                <a:solidFill>
                  <a:srgbClr val="FF0000"/>
                </a:solidFill>
              </a:rPr>
              <a:t>психолого-педагогическое сопровождение»</a:t>
            </a:r>
            <a:endParaRPr lang="ru-RU" sz="2700" b="1" dirty="0">
              <a:solidFill>
                <a:srgbClr val="FF0000"/>
              </a:solidFill>
              <a:cs typeface="Arial" panose="020B0604020202020204" pitchFamily="34" charset="0"/>
            </a:endParaRPr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289875" y="1630974"/>
            <a:ext cx="8546395" cy="4182419"/>
          </a:xfrm>
        </p:spPr>
        <p:txBody>
          <a:bodyPr>
            <a:noAutofit/>
          </a:bodyPr>
          <a:lstStyle/>
          <a:p>
            <a:pPr algn="just"/>
            <a:r>
              <a:rPr lang="ru-RU" sz="2400" b="1" dirty="0">
                <a:solidFill>
                  <a:srgbClr val="FF0000"/>
                </a:solidFill>
              </a:rPr>
              <a:t>Психолого-педагогическое сопровождение</a:t>
            </a:r>
            <a:r>
              <a:rPr lang="ru-RU" sz="2400" dirty="0">
                <a:solidFill>
                  <a:srgbClr val="FF0000"/>
                </a:solidFill>
              </a:rPr>
              <a:t> </a:t>
            </a:r>
            <a:r>
              <a:rPr lang="ru-RU" sz="2400" dirty="0"/>
              <a:t>– особая культура поддержки и помощи ребенку в решении задач развития, самореализации, обучения и социализации, направленная на создание социальной ситуации развития обучающихся, социальных и материальных условий, открывающих возможности позитивной социализации, сохранения и укрепления здоровья, защиты прав детей и подростков. </a:t>
            </a:r>
          </a:p>
          <a:p>
            <a:pPr algn="just"/>
            <a:r>
              <a:rPr lang="ru-RU" sz="2400" dirty="0"/>
              <a:t>Особая методология поддержки и помощи ребенку в решении его актуальных жизненных задач на основе признания его права на свободу выбора. 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8675017" y="857251"/>
            <a:ext cx="318155" cy="627017"/>
          </a:xfrm>
        </p:spPr>
        <p:txBody>
          <a:bodyPr/>
          <a:lstStyle/>
          <a:p>
            <a:fld id="{E570683B-E3BC-4177-880A-18DC464C11FE}" type="slidenum">
              <a:rPr lang="ru-RU" sz="1350"/>
              <a:pPr/>
              <a:t>20</a:t>
            </a:fld>
            <a:endParaRPr lang="ru-RU" sz="1350" dirty="0"/>
          </a:p>
        </p:txBody>
      </p:sp>
      <p:cxnSp>
        <p:nvCxnSpPr>
          <p:cNvPr id="31" name="Прямая соединительная линия 30"/>
          <p:cNvCxnSpPr/>
          <p:nvPr/>
        </p:nvCxnSpPr>
        <p:spPr>
          <a:xfrm flipV="1">
            <a:off x="0" y="1570098"/>
            <a:ext cx="9144000" cy="24713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pic>
        <p:nvPicPr>
          <p:cNvPr id="7" name="Рисунок 13" descr="C:\Users\Афанасьева Жанна\Downloads\новый герб.jpg">
            <a:extLst>
              <a:ext uri="{FF2B5EF4-FFF2-40B4-BE49-F238E27FC236}">
                <a16:creationId xmlns:a16="http://schemas.microsoft.com/office/drawing/2014/main" id="{20112E12-DC5A-084F-BF41-87F7A924A4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6337" y="404664"/>
            <a:ext cx="1224136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 descr="Нет описания фото.">
            <a:extLst>
              <a:ext uri="{FF2B5EF4-FFF2-40B4-BE49-F238E27FC236}">
                <a16:creationId xmlns:a16="http://schemas.microsoft.com/office/drawing/2014/main" id="{2F5DC381-48E7-B34C-9C47-45A07320A3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274638"/>
            <a:ext cx="1008112" cy="9557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9186050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F8E439F-650C-9E49-814C-DA363F332C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11760" y="404664"/>
            <a:ext cx="4032448" cy="1195536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B95F2BC-969D-5A4A-ACFD-274FCC071B1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algn="just"/>
            <a:r>
              <a:rPr lang="ru-RU" dirty="0"/>
              <a:t>Основанием </a:t>
            </a:r>
            <a:r>
              <a:rPr lang="ru-RU" b="1" dirty="0">
                <a:solidFill>
                  <a:srgbClr val="FF0000"/>
                </a:solidFill>
              </a:rPr>
              <a:t>психолого-педагогического сопровождения</a:t>
            </a:r>
            <a:r>
              <a:rPr lang="ru-RU" dirty="0">
                <a:solidFill>
                  <a:srgbClr val="FF0000"/>
                </a:solidFill>
              </a:rPr>
              <a:t> </a:t>
            </a:r>
            <a:r>
              <a:rPr lang="ru-RU" dirty="0"/>
              <a:t>является парадигма развивающего, личностно ориентированного образования. </a:t>
            </a:r>
          </a:p>
          <a:p>
            <a:pPr algn="just"/>
            <a:r>
              <a:rPr lang="ru-RU" dirty="0"/>
              <a:t>В процессе планирования и осуществления </a:t>
            </a:r>
            <a:r>
              <a:rPr lang="ru-RU" b="1" dirty="0">
                <a:solidFill>
                  <a:srgbClr val="FF0000"/>
                </a:solidFill>
              </a:rPr>
              <a:t>психолого-педагогического сопровождения</a:t>
            </a:r>
            <a:r>
              <a:rPr lang="ru-RU" dirty="0">
                <a:solidFill>
                  <a:srgbClr val="FF0000"/>
                </a:solidFill>
              </a:rPr>
              <a:t> </a:t>
            </a:r>
            <a:r>
              <a:rPr lang="ru-RU" dirty="0"/>
              <a:t>субъектов образования анализируются социальные условия развития личности ребенка и индивидуальные психологические особенности, значимые для успешности учебной деятельности, позитивной социализации и др.</a:t>
            </a:r>
          </a:p>
          <a:p>
            <a:endParaRPr lang="ru-RU" dirty="0"/>
          </a:p>
        </p:txBody>
      </p:sp>
      <p:pic>
        <p:nvPicPr>
          <p:cNvPr id="4" name="Picture 7" descr="Нет описания фото.">
            <a:extLst>
              <a:ext uri="{FF2B5EF4-FFF2-40B4-BE49-F238E27FC236}">
                <a16:creationId xmlns:a16="http://schemas.microsoft.com/office/drawing/2014/main" id="{81E0D199-1F89-4247-AADF-9AFAAC2772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274638"/>
            <a:ext cx="1008112" cy="9557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Рисунок 13" descr="C:\Users\Афанасьева Жанна\Downloads\новый герб.jpg">
            <a:extLst>
              <a:ext uri="{FF2B5EF4-FFF2-40B4-BE49-F238E27FC236}">
                <a16:creationId xmlns:a16="http://schemas.microsoft.com/office/drawing/2014/main" id="{CABD5182-DB72-A04F-BBFE-59CC2C9FB1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6337" y="404664"/>
            <a:ext cx="1224136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7798810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Заголовок 1"/>
          <p:cNvSpPr>
            <a:spLocks noGrp="1"/>
          </p:cNvSpPr>
          <p:nvPr>
            <p:ph type="title"/>
          </p:nvPr>
        </p:nvSpPr>
        <p:spPr>
          <a:xfrm>
            <a:off x="1619672" y="515262"/>
            <a:ext cx="5832648" cy="1084350"/>
          </a:xfrm>
        </p:spPr>
        <p:txBody>
          <a:bodyPr>
            <a:noAutofit/>
          </a:bodyPr>
          <a:lstStyle/>
          <a:p>
            <a:pPr algn="ctr"/>
            <a:r>
              <a:rPr lang="ru-RU" sz="2250" b="1" dirty="0">
                <a:solidFill>
                  <a:srgbClr val="FF0000"/>
                </a:solidFill>
              </a:rPr>
              <a:t>Приоритетные задачи и риски современной системы образования</a:t>
            </a:r>
            <a:endParaRPr lang="ru-RU" sz="2250" b="1" dirty="0">
              <a:solidFill>
                <a:srgbClr val="FF0000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237393" y="1691523"/>
            <a:ext cx="8528539" cy="4107005"/>
          </a:xfrm>
        </p:spPr>
        <p:txBody>
          <a:bodyPr>
            <a:normAutofit fontScale="62500" lnSpcReduction="20000"/>
          </a:bodyPr>
          <a:lstStyle/>
          <a:p>
            <a:pPr marL="0" indent="0" algn="just">
              <a:buNone/>
            </a:pPr>
            <a:r>
              <a:rPr lang="ru-RU" sz="3600" dirty="0"/>
              <a:t>Задача 1. Формирование компетенции «уметь учиться», способность личности к саморазвитию и самосовершенствованию путем сознательного и активного присвоения нового социального опыта</a:t>
            </a:r>
          </a:p>
          <a:p>
            <a:pPr marL="0" indent="0" algn="just">
              <a:buNone/>
            </a:pPr>
            <a:r>
              <a:rPr lang="ru-RU" sz="3600" b="1" dirty="0">
                <a:solidFill>
                  <a:srgbClr val="FF0000"/>
                </a:solidFill>
              </a:rPr>
              <a:t>Риски: </a:t>
            </a:r>
          </a:p>
          <a:p>
            <a:pPr marL="0" indent="0" algn="just">
              <a:buNone/>
            </a:pPr>
            <a:r>
              <a:rPr lang="ru-RU" sz="3600" b="1" dirty="0"/>
              <a:t>- </a:t>
            </a:r>
            <a:r>
              <a:rPr lang="ru-RU" sz="3600" dirty="0"/>
              <a:t>социальная стратификация детства</a:t>
            </a:r>
          </a:p>
          <a:p>
            <a:pPr marL="0" indent="0" algn="just">
              <a:buFontTx/>
              <a:buChar char="-"/>
            </a:pPr>
            <a:r>
              <a:rPr lang="ru-RU" sz="3600" dirty="0"/>
              <a:t> кризис семьи как института социализации</a:t>
            </a:r>
          </a:p>
          <a:p>
            <a:pPr marL="0" indent="0" algn="just">
              <a:buFontTx/>
              <a:buChar char="-"/>
            </a:pPr>
            <a:r>
              <a:rPr lang="ru-RU" sz="3600" dirty="0"/>
              <a:t> низкий уровень безопасности информационной среды для детей</a:t>
            </a:r>
          </a:p>
          <a:p>
            <a:pPr marL="0" indent="0" algn="just">
              <a:buFontTx/>
              <a:buChar char="-"/>
            </a:pPr>
            <a:r>
              <a:rPr lang="ru-RU" sz="3600" dirty="0"/>
              <a:t> трудности в ценностном самоопределении</a:t>
            </a:r>
          </a:p>
          <a:p>
            <a:pPr marL="0" indent="0" algn="just">
              <a:buFontTx/>
              <a:buChar char="-"/>
            </a:pPr>
            <a:r>
              <a:rPr lang="ru-RU" sz="3600" dirty="0"/>
              <a:t> трудности социализации и риски </a:t>
            </a:r>
            <a:r>
              <a:rPr lang="ru-RU" sz="3600" dirty="0" err="1"/>
              <a:t>десоциализации</a:t>
            </a:r>
            <a:r>
              <a:rPr lang="ru-RU" sz="3600" dirty="0"/>
              <a:t> и альтернативной социализации</a:t>
            </a:r>
          </a:p>
          <a:p>
            <a:pPr marL="0" indent="0">
              <a:buNone/>
            </a:pPr>
            <a:endParaRPr lang="ru-RU" b="1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8699863" y="857250"/>
            <a:ext cx="444137" cy="607423"/>
          </a:xfrm>
        </p:spPr>
        <p:txBody>
          <a:bodyPr/>
          <a:lstStyle/>
          <a:p>
            <a:fld id="{E570683B-E3BC-4177-880A-18DC464C11FE}" type="slidenum">
              <a:rPr lang="ru-RU"/>
              <a:pPr/>
              <a:t>22</a:t>
            </a:fld>
            <a:endParaRPr lang="ru-RU" dirty="0"/>
          </a:p>
        </p:txBody>
      </p:sp>
      <p:cxnSp>
        <p:nvCxnSpPr>
          <p:cNvPr id="31" name="Прямая соединительная линия 30"/>
          <p:cNvCxnSpPr/>
          <p:nvPr/>
        </p:nvCxnSpPr>
        <p:spPr>
          <a:xfrm flipV="1">
            <a:off x="0" y="1605448"/>
            <a:ext cx="9144000" cy="24713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pic>
        <p:nvPicPr>
          <p:cNvPr id="7" name="Рисунок 13" descr="C:\Users\Афанасьева Жанна\Downloads\новый герб.jpg">
            <a:extLst>
              <a:ext uri="{FF2B5EF4-FFF2-40B4-BE49-F238E27FC236}">
                <a16:creationId xmlns:a16="http://schemas.microsoft.com/office/drawing/2014/main" id="{BD142042-D9D6-D145-B578-B72ECB2227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6337" y="404664"/>
            <a:ext cx="1224136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 descr="Нет описания фото.">
            <a:extLst>
              <a:ext uri="{FF2B5EF4-FFF2-40B4-BE49-F238E27FC236}">
                <a16:creationId xmlns:a16="http://schemas.microsoft.com/office/drawing/2014/main" id="{F0B193B6-B037-B744-8DAB-4F713A1788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240" y="465833"/>
            <a:ext cx="1008112" cy="9557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3625078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784EAD5-959E-3F43-BC0C-DBEF1FB64D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19672" y="427038"/>
            <a:ext cx="5832648" cy="114300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3843540-3C42-D643-82A9-2A71E707EC6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marL="0" indent="0" algn="just">
              <a:buFontTx/>
              <a:buChar char="-"/>
            </a:pPr>
            <a:r>
              <a:rPr lang="ru-RU" dirty="0"/>
              <a:t> распространение интернета в детской возрастной группе</a:t>
            </a:r>
          </a:p>
          <a:p>
            <a:pPr marL="0" indent="0" algn="just">
              <a:buFontTx/>
              <a:buChar char="-"/>
            </a:pPr>
            <a:r>
              <a:rPr lang="ru-RU" dirty="0"/>
              <a:t> риск нарастания агрессивно-насильственного и антисоциального поведения детей</a:t>
            </a:r>
          </a:p>
          <a:p>
            <a:pPr marL="0" indent="0" algn="just">
              <a:buFontTx/>
              <a:buChar char="-"/>
            </a:pPr>
            <a:r>
              <a:rPr lang="ru-RU" dirty="0"/>
              <a:t> снижение познавательной активности, мотивов, любознательности и творчества в младшем школьном возрасте</a:t>
            </a:r>
          </a:p>
          <a:p>
            <a:pPr marL="0" indent="0" algn="just">
              <a:buFontTx/>
              <a:buChar char="-"/>
            </a:pPr>
            <a:r>
              <a:rPr lang="ru-RU" dirty="0"/>
              <a:t> поляризация психического развития детей и подростков по уровню развития</a:t>
            </a:r>
          </a:p>
          <a:p>
            <a:pPr marL="0" indent="0" algn="just">
              <a:buFontTx/>
              <a:buChar char="-"/>
            </a:pPr>
            <a:r>
              <a:rPr lang="ru-RU" dirty="0"/>
              <a:t> риски снижения здоровья и физического развития детей</a:t>
            </a:r>
          </a:p>
          <a:p>
            <a:pPr marL="0" indent="0" algn="just">
              <a:buFontTx/>
              <a:buChar char="-"/>
            </a:pPr>
            <a:r>
              <a:rPr lang="ru-RU" dirty="0"/>
              <a:t> обеднение и ограничение общения детей и подростков со сверстниками</a:t>
            </a:r>
          </a:p>
          <a:p>
            <a:pPr marL="0" indent="0" algn="just">
              <a:buFontTx/>
              <a:buChar char="-"/>
            </a:pPr>
            <a:r>
              <a:rPr lang="ru-RU" dirty="0"/>
              <a:t> </a:t>
            </a:r>
            <a:r>
              <a:rPr lang="ru-RU" dirty="0" err="1"/>
              <a:t>мультикультурные</a:t>
            </a:r>
            <a:r>
              <a:rPr lang="ru-RU" dirty="0"/>
              <a:t> и этнокультурные риски, порождаемые высокой интенсивностью миграционных процессов</a:t>
            </a:r>
          </a:p>
        </p:txBody>
      </p:sp>
      <p:pic>
        <p:nvPicPr>
          <p:cNvPr id="4" name="Picture 7" descr="Нет описания фото.">
            <a:extLst>
              <a:ext uri="{FF2B5EF4-FFF2-40B4-BE49-F238E27FC236}">
                <a16:creationId xmlns:a16="http://schemas.microsoft.com/office/drawing/2014/main" id="{D150C287-4C8B-3E43-9100-1FCA8A625D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240" y="465833"/>
            <a:ext cx="1008112" cy="9557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Рисунок 13" descr="C:\Users\Афанасьева Жанна\Downloads\новый герб.jpg">
            <a:extLst>
              <a:ext uri="{FF2B5EF4-FFF2-40B4-BE49-F238E27FC236}">
                <a16:creationId xmlns:a16="http://schemas.microsoft.com/office/drawing/2014/main" id="{010EBAB0-B41D-8B48-AAE2-350607E563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6337" y="404664"/>
            <a:ext cx="1224136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1769362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Заголовок 1"/>
          <p:cNvSpPr>
            <a:spLocks noGrp="1"/>
          </p:cNvSpPr>
          <p:nvPr>
            <p:ph type="title"/>
          </p:nvPr>
        </p:nvSpPr>
        <p:spPr>
          <a:xfrm>
            <a:off x="1077685" y="1131094"/>
            <a:ext cx="7437665" cy="350615"/>
          </a:xfrm>
        </p:spPr>
        <p:txBody>
          <a:bodyPr>
            <a:noAutofit/>
          </a:bodyPr>
          <a:lstStyle/>
          <a:p>
            <a:pPr algn="ctr"/>
            <a:r>
              <a:rPr lang="ru-RU" sz="2700" b="1" dirty="0" err="1">
                <a:solidFill>
                  <a:srgbClr val="FF0000"/>
                </a:solidFill>
              </a:rPr>
              <a:t>Онлайн-риски</a:t>
            </a:r>
            <a:endParaRPr lang="ru-RU" sz="2700" b="1" dirty="0">
              <a:solidFill>
                <a:srgbClr val="FF0000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237393" y="1524110"/>
            <a:ext cx="8528539" cy="4274417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endParaRPr lang="ru-RU" b="1" dirty="0">
              <a:solidFill>
                <a:srgbClr val="FF0000"/>
              </a:solidFill>
              <a:latin typeface="+mj-lt"/>
            </a:endParaRPr>
          </a:p>
          <a:p>
            <a:pPr marL="0" indent="0">
              <a:buFontTx/>
              <a:buChar char="-"/>
            </a:pPr>
            <a:r>
              <a:rPr lang="ru-RU" dirty="0"/>
              <a:t> коммуникационные риски связаны с межличностными отношениями  (</a:t>
            </a:r>
            <a:r>
              <a:rPr lang="ru-RU" dirty="0" err="1"/>
              <a:t>кибертравля</a:t>
            </a:r>
            <a:r>
              <a:rPr lang="ru-RU" dirty="0"/>
              <a:t> или </a:t>
            </a:r>
            <a:r>
              <a:rPr lang="ru-RU" dirty="0" err="1"/>
              <a:t>кибербуллинг</a:t>
            </a:r>
            <a:r>
              <a:rPr lang="ru-RU" dirty="0"/>
              <a:t> и др.)</a:t>
            </a:r>
          </a:p>
          <a:p>
            <a:pPr marL="0" indent="0">
              <a:buFontTx/>
              <a:buChar char="-"/>
            </a:pPr>
            <a:r>
              <a:rPr lang="ru-RU" dirty="0"/>
              <a:t> </a:t>
            </a:r>
            <a:r>
              <a:rPr lang="ru-RU" dirty="0" err="1"/>
              <a:t>контентные</a:t>
            </a:r>
            <a:r>
              <a:rPr lang="ru-RU" dirty="0"/>
              <a:t> риски возникают в процессе использования материалов, содержащих противозаконную, неэтичную и вредоносную информацию</a:t>
            </a:r>
          </a:p>
          <a:p>
            <a:pPr marL="0" indent="0">
              <a:buFontTx/>
              <a:buChar char="-"/>
            </a:pPr>
            <a:r>
              <a:rPr lang="ru-RU" dirty="0"/>
              <a:t> Интернет-зависимость </a:t>
            </a:r>
            <a:r>
              <a:rPr lang="ru-RU" b="1" dirty="0"/>
              <a:t>– </a:t>
            </a:r>
            <a:r>
              <a:rPr lang="ru-RU" dirty="0"/>
              <a:t>непреодолимая тяга к чрезмерному использованию Интернета</a:t>
            </a:r>
            <a:endParaRPr lang="ru-RU" dirty="0">
              <a:solidFill>
                <a:srgbClr val="FF0000"/>
              </a:solidFill>
              <a:cs typeface="Segoe UI Light" pitchFamily="34" charset="0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8699863" y="857250"/>
            <a:ext cx="444137" cy="607423"/>
          </a:xfrm>
        </p:spPr>
        <p:txBody>
          <a:bodyPr/>
          <a:lstStyle/>
          <a:p>
            <a:fld id="{E570683B-E3BC-4177-880A-18DC464C11FE}" type="slidenum">
              <a:rPr lang="ru-RU"/>
              <a:pPr/>
              <a:t>24</a:t>
            </a:fld>
            <a:endParaRPr lang="ru-RU" dirty="0"/>
          </a:p>
        </p:txBody>
      </p:sp>
      <p:cxnSp>
        <p:nvCxnSpPr>
          <p:cNvPr id="31" name="Прямая соединительная линия 30"/>
          <p:cNvCxnSpPr/>
          <p:nvPr/>
        </p:nvCxnSpPr>
        <p:spPr>
          <a:xfrm flipV="1">
            <a:off x="0" y="1570098"/>
            <a:ext cx="9144000" cy="24713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pic>
        <p:nvPicPr>
          <p:cNvPr id="7" name="Рисунок 13" descr="C:\Users\Афанасьева Жанна\Downloads\новый герб.jpg">
            <a:extLst>
              <a:ext uri="{FF2B5EF4-FFF2-40B4-BE49-F238E27FC236}">
                <a16:creationId xmlns:a16="http://schemas.microsoft.com/office/drawing/2014/main" id="{205890AB-4B6B-DA49-BB5C-71DE2C1211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6337" y="404664"/>
            <a:ext cx="1224136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 descr="Нет описания фото.">
            <a:extLst>
              <a:ext uri="{FF2B5EF4-FFF2-40B4-BE49-F238E27FC236}">
                <a16:creationId xmlns:a16="http://schemas.microsoft.com/office/drawing/2014/main" id="{877E62BF-4580-B646-B49A-214FACAE76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506" y="515644"/>
            <a:ext cx="1008112" cy="9557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0383918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Заголовок 1"/>
          <p:cNvSpPr>
            <a:spLocks noGrp="1"/>
          </p:cNvSpPr>
          <p:nvPr>
            <p:ph type="title"/>
          </p:nvPr>
        </p:nvSpPr>
        <p:spPr>
          <a:xfrm>
            <a:off x="1077685" y="949161"/>
            <a:ext cx="7437665" cy="678731"/>
          </a:xfrm>
        </p:spPr>
        <p:txBody>
          <a:bodyPr>
            <a:noAutofit/>
          </a:bodyPr>
          <a:lstStyle/>
          <a:p>
            <a:pPr algn="ctr"/>
            <a:r>
              <a:rPr lang="ru-RU" sz="2100" b="1" dirty="0">
                <a:solidFill>
                  <a:srgbClr val="FF0000"/>
                </a:solidFill>
              </a:rPr>
              <a:t>Направления проектов по психолого-педагогическому сопровождению</a:t>
            </a:r>
            <a:endParaRPr lang="ru-RU" sz="2700" b="1" dirty="0">
              <a:solidFill>
                <a:srgbClr val="FF0000"/>
              </a:solidFill>
            </a:endParaRPr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317242" y="1762223"/>
            <a:ext cx="8527820" cy="3904419"/>
          </a:xfrm>
        </p:spPr>
        <p:txBody>
          <a:bodyPr>
            <a:normAutofit/>
          </a:bodyPr>
          <a:lstStyle/>
          <a:p>
            <a:pPr algn="just" fontAlgn="base"/>
            <a:r>
              <a:rPr lang="ru-RU" sz="1800" dirty="0"/>
              <a:t>мониторинг и проектирование психологически безопасной и комфортной образовательной среды, разработка программ профилактики различных форм насилия в школе и в семье</a:t>
            </a:r>
          </a:p>
          <a:p>
            <a:pPr algn="just" fontAlgn="base"/>
            <a:r>
              <a:rPr lang="ru-RU" sz="1800" dirty="0"/>
              <a:t>дифференцированный подход в обучении, осуществление педагогической поддержки и помощи обучающимся с разным уровнем </a:t>
            </a:r>
            <a:r>
              <a:rPr lang="ru-RU" sz="1800" dirty="0" err="1"/>
              <a:t>обученности</a:t>
            </a:r>
            <a:r>
              <a:rPr lang="ru-RU" sz="1800" dirty="0"/>
              <a:t> и развития</a:t>
            </a:r>
          </a:p>
          <a:p>
            <a:pPr algn="just" fontAlgn="base"/>
            <a:r>
              <a:rPr lang="ru-RU" sz="1800" dirty="0"/>
              <a:t>психолого-педагогическая поддержка младших школьников особых групп</a:t>
            </a:r>
            <a:br>
              <a:rPr lang="ru-RU" sz="1800" dirty="0"/>
            </a:br>
            <a:r>
              <a:rPr lang="ru-RU" sz="1800" dirty="0"/>
              <a:t>(с ограниченными возможностями здоровья, одаренных, мигрантов, находящихся в сложных жизненных и личностных ситуациях и других)</a:t>
            </a:r>
          </a:p>
          <a:p>
            <a:pPr algn="just" fontAlgn="base"/>
            <a:r>
              <a:rPr lang="ru-RU" sz="1800" dirty="0"/>
              <a:t>диагностика и формирование универсальных учебных действий (познавательных, регулятивных и коммуникативных)</a:t>
            </a:r>
          </a:p>
          <a:p>
            <a:pPr algn="just" fontAlgn="base"/>
            <a:r>
              <a:rPr lang="ru-RU" sz="1800" dirty="0"/>
              <a:t>психолого-педагогическое сопровождение проектной и исследовательской деятельности младших школьников</a:t>
            </a:r>
          </a:p>
          <a:p>
            <a:pPr marL="0" indent="0">
              <a:buNone/>
            </a:pPr>
            <a:endParaRPr lang="ru-RU" sz="1800" b="1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8699863" y="857250"/>
            <a:ext cx="444137" cy="607423"/>
          </a:xfrm>
        </p:spPr>
        <p:txBody>
          <a:bodyPr/>
          <a:lstStyle/>
          <a:p>
            <a:fld id="{E570683B-E3BC-4177-880A-18DC464C11FE}" type="slidenum">
              <a:rPr lang="ru-RU"/>
              <a:pPr/>
              <a:t>25</a:t>
            </a:fld>
            <a:endParaRPr lang="ru-RU" dirty="0"/>
          </a:p>
        </p:txBody>
      </p:sp>
      <p:cxnSp>
        <p:nvCxnSpPr>
          <p:cNvPr id="31" name="Прямая соединительная линия 30"/>
          <p:cNvCxnSpPr/>
          <p:nvPr/>
        </p:nvCxnSpPr>
        <p:spPr>
          <a:xfrm flipV="1">
            <a:off x="0" y="1612519"/>
            <a:ext cx="9144000" cy="24713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pic>
        <p:nvPicPr>
          <p:cNvPr id="7" name="Рисунок 13" descr="C:\Users\Афанасьева Жанна\Downloads\новый герб.jpg">
            <a:extLst>
              <a:ext uri="{FF2B5EF4-FFF2-40B4-BE49-F238E27FC236}">
                <a16:creationId xmlns:a16="http://schemas.microsoft.com/office/drawing/2014/main" id="{F79BAE42-38B0-F345-AC89-7DE59DF486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6337" y="404664"/>
            <a:ext cx="1224136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 descr="Нет описания фото.">
            <a:extLst>
              <a:ext uri="{FF2B5EF4-FFF2-40B4-BE49-F238E27FC236}">
                <a16:creationId xmlns:a16="http://schemas.microsoft.com/office/drawing/2014/main" id="{B9E55440-DC40-B744-A707-A3D7529743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240" y="465833"/>
            <a:ext cx="1008112" cy="9557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3079435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Заголовок 1"/>
          <p:cNvSpPr>
            <a:spLocks noGrp="1"/>
          </p:cNvSpPr>
          <p:nvPr>
            <p:ph type="title"/>
          </p:nvPr>
        </p:nvSpPr>
        <p:spPr>
          <a:xfrm>
            <a:off x="1691680" y="465834"/>
            <a:ext cx="5688632" cy="1015876"/>
          </a:xfrm>
        </p:spPr>
        <p:txBody>
          <a:bodyPr>
            <a:noAutofit/>
          </a:bodyPr>
          <a:lstStyle/>
          <a:p>
            <a:r>
              <a:rPr lang="ru-RU" sz="2400" b="1" dirty="0">
                <a:solidFill>
                  <a:srgbClr val="FF0000"/>
                </a:solidFill>
              </a:rPr>
              <a:t>Направления, на которые стоит обратить внимание</a:t>
            </a:r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317242" y="1622182"/>
            <a:ext cx="8527820" cy="4044461"/>
          </a:xfrm>
        </p:spPr>
        <p:txBody>
          <a:bodyPr>
            <a:normAutofit fontScale="92500"/>
          </a:bodyPr>
          <a:lstStyle/>
          <a:p>
            <a:pPr marL="0" indent="0" algn="just">
              <a:buFontTx/>
              <a:buChar char="-"/>
            </a:pPr>
            <a:r>
              <a:rPr lang="ru-RU" sz="1950" dirty="0"/>
              <a:t> индивидуализация образовательного процесса, осуществление психолого-педагогическое поддержки и помощи обучающимся различных категорий</a:t>
            </a:r>
          </a:p>
          <a:p>
            <a:pPr marL="0" indent="0" algn="just">
              <a:buFontTx/>
              <a:buChar char="-"/>
            </a:pPr>
            <a:r>
              <a:rPr lang="ru-RU" sz="1950" dirty="0"/>
              <a:t> психолого-педагогическое просвещение субъектов образовательного процесса</a:t>
            </a:r>
          </a:p>
          <a:p>
            <a:pPr marL="0" indent="0" algn="just">
              <a:buFontTx/>
              <a:buChar char="-"/>
            </a:pPr>
            <a:r>
              <a:rPr lang="ru-RU" sz="1950" dirty="0"/>
              <a:t> создание условий позитивной социализации младших школьников</a:t>
            </a:r>
          </a:p>
          <a:p>
            <a:pPr marL="0" indent="0" algn="just">
              <a:buFontTx/>
              <a:buChar char="-"/>
            </a:pPr>
            <a:r>
              <a:rPr lang="ru-RU" sz="1950" dirty="0"/>
              <a:t> консультирование субъектов образовательного процесса, оказание помощи в формировании новых установок и принятии собственных решений</a:t>
            </a:r>
          </a:p>
          <a:p>
            <a:pPr marL="0" indent="0" algn="just">
              <a:buFontTx/>
              <a:buChar char="-"/>
            </a:pPr>
            <a:r>
              <a:rPr lang="ru-RU" sz="1950" dirty="0"/>
              <a:t> психолого-педагогическая коррекция, помощь детям в преодолении нарушений и трудностей поведения и развития</a:t>
            </a:r>
          </a:p>
          <a:p>
            <a:pPr marL="0" indent="0" algn="just">
              <a:buFontTx/>
              <a:buChar char="-"/>
            </a:pPr>
            <a:r>
              <a:rPr lang="ru-RU" sz="1950" dirty="0"/>
              <a:t> социально-психологическая адаптация</a:t>
            </a:r>
          </a:p>
          <a:p>
            <a:pPr marL="0" indent="0" algn="just">
              <a:buFontTx/>
              <a:buChar char="-"/>
            </a:pPr>
            <a:r>
              <a:rPr lang="ru-RU" sz="1950" dirty="0"/>
              <a:t> психолого-педагогическая экспертиза профессиональной деятельности специалистов образовательных учреждений, образовательных программ и проектов, учебно-методических пособий и иных средств обучения </a:t>
            </a:r>
          </a:p>
          <a:p>
            <a:pPr marL="0" indent="0" algn="just">
              <a:buFontTx/>
              <a:buChar char="-"/>
            </a:pPr>
            <a:r>
              <a:rPr lang="ru-RU" sz="1950" dirty="0">
                <a:solidFill>
                  <a:srgbClr val="FF0000"/>
                </a:solidFill>
              </a:rPr>
              <a:t> психолого-педагогическое сопровождение в условиях дистанционного обучения</a:t>
            </a:r>
          </a:p>
          <a:p>
            <a:pPr marL="0" indent="0">
              <a:buFontTx/>
              <a:buChar char="-"/>
            </a:pPr>
            <a:endParaRPr lang="ru-RU" sz="1800" b="1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8699863" y="857250"/>
            <a:ext cx="444137" cy="607423"/>
          </a:xfrm>
        </p:spPr>
        <p:txBody>
          <a:bodyPr/>
          <a:lstStyle/>
          <a:p>
            <a:fld id="{E570683B-E3BC-4177-880A-18DC464C11FE}" type="slidenum">
              <a:rPr lang="ru-RU"/>
              <a:pPr/>
              <a:t>26</a:t>
            </a:fld>
            <a:endParaRPr lang="ru-RU" dirty="0"/>
          </a:p>
        </p:txBody>
      </p:sp>
      <p:cxnSp>
        <p:nvCxnSpPr>
          <p:cNvPr id="31" name="Прямая соединительная линия 30"/>
          <p:cNvCxnSpPr/>
          <p:nvPr/>
        </p:nvCxnSpPr>
        <p:spPr>
          <a:xfrm flipV="1">
            <a:off x="-2451" y="1499397"/>
            <a:ext cx="9144000" cy="24713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pic>
        <p:nvPicPr>
          <p:cNvPr id="7" name="Рисунок 13" descr="C:\Users\Афанасьева Жанна\Downloads\новый герб.jpg">
            <a:extLst>
              <a:ext uri="{FF2B5EF4-FFF2-40B4-BE49-F238E27FC236}">
                <a16:creationId xmlns:a16="http://schemas.microsoft.com/office/drawing/2014/main" id="{8976372E-FC74-5145-9E97-59A4E1DBB3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4203" y="307361"/>
            <a:ext cx="1224136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 descr="Нет описания фото.">
            <a:extLst>
              <a:ext uri="{FF2B5EF4-FFF2-40B4-BE49-F238E27FC236}">
                <a16:creationId xmlns:a16="http://schemas.microsoft.com/office/drawing/2014/main" id="{A769AE94-EC6A-684B-9D73-7A00668D58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240" y="465833"/>
            <a:ext cx="1008112" cy="9557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9723944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ABA0681-CF32-EE47-AB2B-6062AEC399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91680" y="274638"/>
            <a:ext cx="6995120" cy="1143000"/>
          </a:xfrm>
        </p:spPr>
        <p:txBody>
          <a:bodyPr>
            <a:normAutofit/>
          </a:bodyPr>
          <a:lstStyle/>
          <a:p>
            <a:r>
              <a:rPr lang="ru-RU" sz="3200" dirty="0">
                <a:solidFill>
                  <a:srgbClr val="C00000"/>
                </a:solidFill>
              </a:rPr>
              <a:t>Представление проекта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A480AB5-9BC0-6947-81DB-8576FB33594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>
                <a:solidFill>
                  <a:srgbClr val="C00000"/>
                </a:solidFill>
              </a:rPr>
              <a:t>Цель</a:t>
            </a:r>
            <a:r>
              <a:rPr lang="ru-RU" dirty="0"/>
              <a:t> – на что направлен проект, на решение каких проблем</a:t>
            </a:r>
          </a:p>
          <a:p>
            <a:r>
              <a:rPr lang="ru-RU" dirty="0">
                <a:solidFill>
                  <a:srgbClr val="C00000"/>
                </a:solidFill>
              </a:rPr>
              <a:t>Задачи</a:t>
            </a:r>
            <a:r>
              <a:rPr lang="ru-RU" dirty="0"/>
              <a:t> – шаги по достижению цели</a:t>
            </a:r>
          </a:p>
          <a:p>
            <a:r>
              <a:rPr lang="ru-RU" dirty="0">
                <a:solidFill>
                  <a:srgbClr val="C00000"/>
                </a:solidFill>
              </a:rPr>
              <a:t>Актуальность</a:t>
            </a:r>
            <a:r>
              <a:rPr lang="ru-RU" dirty="0"/>
              <a:t> для учащихся и значение для </a:t>
            </a:r>
            <a:r>
              <a:rPr lang="ru-RU" dirty="0" err="1"/>
              <a:t>образовательнои</a:t>
            </a:r>
            <a:r>
              <a:rPr lang="ru-RU" dirty="0"/>
              <a:t>̆ практики.</a:t>
            </a:r>
          </a:p>
          <a:p>
            <a:endParaRPr lang="ru-RU" dirty="0"/>
          </a:p>
        </p:txBody>
      </p:sp>
      <p:pic>
        <p:nvPicPr>
          <p:cNvPr id="4" name="Рисунок 13" descr="C:\Users\Афанасьева Жанна\Downloads\новый герб.jpg">
            <a:extLst>
              <a:ext uri="{FF2B5EF4-FFF2-40B4-BE49-F238E27FC236}">
                <a16:creationId xmlns:a16="http://schemas.microsoft.com/office/drawing/2014/main" id="{E78CC556-E330-7448-8622-4CDA860220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6337" y="404664"/>
            <a:ext cx="1224136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7" descr="Нет описания фото.">
            <a:extLst>
              <a:ext uri="{FF2B5EF4-FFF2-40B4-BE49-F238E27FC236}">
                <a16:creationId xmlns:a16="http://schemas.microsoft.com/office/drawing/2014/main" id="{F103308F-4DFB-DB41-B015-2545CFDDEE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240" y="465833"/>
            <a:ext cx="1008112" cy="9557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8039027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0F5DF53-2A07-ED46-A6B9-BF5A5D31CF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solidFill>
                  <a:srgbClr val="C00000"/>
                </a:solidFill>
              </a:rPr>
              <a:t>Пример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E1B2DE8-23CD-2D43-BAB0-EA345BFCF6B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>
                <a:solidFill>
                  <a:srgbClr val="C00000"/>
                </a:solidFill>
              </a:rPr>
              <a:t>Тема: </a:t>
            </a:r>
            <a:br>
              <a:rPr lang="ru-RU" dirty="0"/>
            </a:br>
            <a:r>
              <a:rPr lang="ru-RU" dirty="0"/>
              <a:t>«Класс мечты»</a:t>
            </a:r>
            <a:br>
              <a:rPr lang="ru-RU" dirty="0"/>
            </a:br>
            <a:r>
              <a:rPr lang="ru-RU" dirty="0"/>
              <a:t>«Наш дом»</a:t>
            </a:r>
          </a:p>
          <a:p>
            <a:pPr marL="0" indent="0">
              <a:buNone/>
            </a:pPr>
            <a:r>
              <a:rPr lang="ru-RU" dirty="0"/>
              <a:t>«Ты и Я – школьная семья»</a:t>
            </a:r>
          </a:p>
          <a:p>
            <a:pPr marL="0" indent="0">
              <a:buNone/>
            </a:pPr>
            <a:r>
              <a:rPr lang="ru-RU" dirty="0"/>
              <a:t>«Как прекрасен это мир посмотри»</a:t>
            </a:r>
          </a:p>
          <a:p>
            <a:pPr marL="0" indent="0">
              <a:buNone/>
            </a:pPr>
            <a:r>
              <a:rPr lang="ru-RU" dirty="0"/>
              <a:t>«Море профессий»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4" name="Рисунок 13" descr="C:\Users\Афанасьева Жанна\Downloads\новый герб.jpg">
            <a:extLst>
              <a:ext uri="{FF2B5EF4-FFF2-40B4-BE49-F238E27FC236}">
                <a16:creationId xmlns:a16="http://schemas.microsoft.com/office/drawing/2014/main" id="{71B2549E-CC2E-D643-9DA4-8AB1FE8CA3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6337" y="404664"/>
            <a:ext cx="1224136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7" descr="Нет описания фото.">
            <a:extLst>
              <a:ext uri="{FF2B5EF4-FFF2-40B4-BE49-F238E27FC236}">
                <a16:creationId xmlns:a16="http://schemas.microsoft.com/office/drawing/2014/main" id="{F26AFEEF-4D8A-8848-953B-BFF4F66F42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240" y="465833"/>
            <a:ext cx="1008112" cy="9557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0943342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673843C-8C70-154D-9BE1-68D02C2DD5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>
                <a:solidFill>
                  <a:srgbClr val="C00000"/>
                </a:solidFill>
              </a:rPr>
              <a:t>Цель:</a:t>
            </a:r>
            <a:r>
              <a:rPr lang="en-US" dirty="0">
                <a:solidFill>
                  <a:srgbClr val="C00000"/>
                </a:solidFill>
              </a:rPr>
              <a:t> </a:t>
            </a: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C847CC1-0451-7F43-A9A1-668EA5B24E1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algn="just"/>
            <a:r>
              <a:rPr lang="ru-RU" dirty="0"/>
              <a:t>Создание </a:t>
            </a:r>
            <a:r>
              <a:rPr lang="ru-RU" dirty="0" err="1"/>
              <a:t>здоровьесберегающей</a:t>
            </a:r>
            <a:r>
              <a:rPr lang="ru-RU" dirty="0"/>
              <a:t> образовательной среды в классе;</a:t>
            </a:r>
          </a:p>
          <a:p>
            <a:pPr algn="just"/>
            <a:r>
              <a:rPr lang="ru-RU" dirty="0"/>
              <a:t>Профилактика насилия во взаимодействии учащихся;</a:t>
            </a:r>
          </a:p>
          <a:p>
            <a:pPr algn="just"/>
            <a:r>
              <a:rPr lang="ru-RU" dirty="0"/>
              <a:t>Развитие детского сообщества;</a:t>
            </a:r>
          </a:p>
          <a:p>
            <a:pPr algn="just"/>
            <a:r>
              <a:rPr lang="ru-RU" dirty="0"/>
              <a:t>Создание модели первичной  профилактики зависимостей;</a:t>
            </a:r>
          </a:p>
          <a:p>
            <a:pPr algn="just"/>
            <a:r>
              <a:rPr lang="ru-RU" dirty="0"/>
              <a:t>Повышение учебной мотивации учащихся младших классов посредством внеурочной проектной деятельности.</a:t>
            </a:r>
          </a:p>
          <a:p>
            <a:endParaRPr lang="ru-RU" dirty="0"/>
          </a:p>
        </p:txBody>
      </p:sp>
      <p:pic>
        <p:nvPicPr>
          <p:cNvPr id="4" name="Рисунок 13" descr="C:\Users\Афанасьева Жанна\Downloads\новый герб.jpg">
            <a:extLst>
              <a:ext uri="{FF2B5EF4-FFF2-40B4-BE49-F238E27FC236}">
                <a16:creationId xmlns:a16="http://schemas.microsoft.com/office/drawing/2014/main" id="{B14CBEC7-5373-0A43-8109-5531F12F20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6337" y="404664"/>
            <a:ext cx="1224136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7" descr="Нет описания фото.">
            <a:extLst>
              <a:ext uri="{FF2B5EF4-FFF2-40B4-BE49-F238E27FC236}">
                <a16:creationId xmlns:a16="http://schemas.microsoft.com/office/drawing/2014/main" id="{D44F1273-058F-354F-88C8-9AD3FE62DC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240" y="465833"/>
            <a:ext cx="1008112" cy="9557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5947182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400" dirty="0"/>
              <a:t>В 2017 году по инициативе Общероссийского Профсоюза образования запущен новый проект для педагогов начальной школы – Всероссийская олимпиада "Мой первый учитель". </a:t>
            </a:r>
            <a:br>
              <a:rPr lang="ru-RU" sz="2400" dirty="0"/>
            </a:br>
            <a:endParaRPr lang="ru-RU" sz="2400" dirty="0"/>
          </a:p>
        </p:txBody>
      </p:sp>
      <p:pic>
        <p:nvPicPr>
          <p:cNvPr id="5123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07" y="1412776"/>
            <a:ext cx="8972697" cy="51125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0804630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C01F576-1090-914D-98E4-6E2358BB69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75656" y="274638"/>
            <a:ext cx="6120681" cy="1143000"/>
          </a:xfrm>
        </p:spPr>
        <p:txBody>
          <a:bodyPr>
            <a:normAutofit fontScale="90000"/>
          </a:bodyPr>
          <a:lstStyle/>
          <a:p>
            <a:r>
              <a:rPr lang="ru-RU" sz="3200" strike="sngStrike" dirty="0">
                <a:solidFill>
                  <a:srgbClr val="C00000"/>
                </a:solidFill>
              </a:rPr>
              <a:t>Цель проекта:</a:t>
            </a:r>
            <a:br>
              <a:rPr lang="ru-RU" sz="3200" strike="sngStrike" dirty="0">
                <a:solidFill>
                  <a:srgbClr val="C00000"/>
                </a:solidFill>
              </a:rPr>
            </a:br>
            <a:r>
              <a:rPr lang="ru-RU" sz="3200" dirty="0">
                <a:solidFill>
                  <a:srgbClr val="C00000"/>
                </a:solidFill>
              </a:rPr>
              <a:t>+ цель конкретных этапов проекта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89CCFF8-AFC1-E440-B197-B9A3D69DC84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Организовать взаимодействие родителей и сотрудников школы.</a:t>
            </a:r>
          </a:p>
          <a:p>
            <a:r>
              <a:rPr lang="ru-RU" dirty="0"/>
              <a:t>Привлечь добровольцев к решению задач организации </a:t>
            </a:r>
            <a:r>
              <a:rPr lang="ru-RU" dirty="0" err="1"/>
              <a:t>здоровьесберегающей</a:t>
            </a:r>
            <a:r>
              <a:rPr lang="ru-RU" dirty="0"/>
              <a:t> среды.</a:t>
            </a:r>
          </a:p>
        </p:txBody>
      </p:sp>
      <p:pic>
        <p:nvPicPr>
          <p:cNvPr id="4" name="Рисунок 13" descr="C:\Users\Афанасьева Жанна\Downloads\новый герб.jpg">
            <a:extLst>
              <a:ext uri="{FF2B5EF4-FFF2-40B4-BE49-F238E27FC236}">
                <a16:creationId xmlns:a16="http://schemas.microsoft.com/office/drawing/2014/main" id="{3CD75D3E-9D48-6C42-B4FC-BFA07DAF56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6337" y="404664"/>
            <a:ext cx="1224136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7" descr="Нет описания фото.">
            <a:extLst>
              <a:ext uri="{FF2B5EF4-FFF2-40B4-BE49-F238E27FC236}">
                <a16:creationId xmlns:a16="http://schemas.microsoft.com/office/drawing/2014/main" id="{491B7A53-6B36-F343-871D-59149FBC4D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240" y="465833"/>
            <a:ext cx="1008112" cy="9557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8383072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64B66E4-329C-874C-8327-9EEF02B8D2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>
                <a:solidFill>
                  <a:srgbClr val="C00000"/>
                </a:solidFill>
              </a:rPr>
              <a:t>Задачи:</a:t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30E080C-4E11-E646-AD22-2FF85DE8B9C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algn="just"/>
            <a:r>
              <a:rPr lang="ru-RU" dirty="0"/>
              <a:t>Развитие критического мышления. </a:t>
            </a:r>
          </a:p>
          <a:p>
            <a:pPr algn="just"/>
            <a:r>
              <a:rPr lang="ru-RU" dirty="0"/>
              <a:t>Развитие умения определять эмоциональное состояние человека и учитывать его во  взаимодействии.</a:t>
            </a:r>
          </a:p>
          <a:p>
            <a:pPr algn="just"/>
            <a:r>
              <a:rPr lang="ru-RU" dirty="0"/>
              <a:t>Развитие коммуникативных навыков: умения чётко и правильно выражать свои мысли, аргументировано доказывать свою точку зрения, договариваться при работе в парах и коллективе. </a:t>
            </a:r>
          </a:p>
          <a:p>
            <a:pPr algn="just"/>
            <a:r>
              <a:rPr lang="ru-RU" dirty="0"/>
              <a:t>Формирование представлений о различных профессиях и тех требованиях, которые данные профессии предъявляют к человеку. </a:t>
            </a:r>
          </a:p>
          <a:p>
            <a:pPr algn="just"/>
            <a:r>
              <a:rPr lang="ru-RU" dirty="0"/>
              <a:t>Развитие творческого мышления и умения решать нестандартные задачи. </a:t>
            </a:r>
          </a:p>
          <a:p>
            <a:pPr algn="just"/>
            <a:r>
              <a:rPr lang="ru-RU" dirty="0"/>
              <a:t>Формирование навыков применения полученных знаний и умений в процессе учебной и практической деятельности. </a:t>
            </a:r>
          </a:p>
        </p:txBody>
      </p:sp>
      <p:pic>
        <p:nvPicPr>
          <p:cNvPr id="4" name="Picture 7" descr="Нет описания фото.">
            <a:extLst>
              <a:ext uri="{FF2B5EF4-FFF2-40B4-BE49-F238E27FC236}">
                <a16:creationId xmlns:a16="http://schemas.microsoft.com/office/drawing/2014/main" id="{2047C121-B3E4-9843-ADBE-D9498AF79D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240" y="465833"/>
            <a:ext cx="1008112" cy="9557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3354235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80A8631-ECA6-5948-BEFC-1239387ED2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7584" y="278586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sz="3600" strike="sngStrike" dirty="0">
                <a:solidFill>
                  <a:srgbClr val="C00000"/>
                </a:solidFill>
              </a:rPr>
              <a:t>Задачи проекта:</a:t>
            </a:r>
            <a:br>
              <a:rPr lang="ru-RU" sz="3600" strike="sngStrike" dirty="0">
                <a:solidFill>
                  <a:srgbClr val="C00000"/>
                </a:solidFill>
              </a:rPr>
            </a:br>
            <a:r>
              <a:rPr lang="ru-RU" sz="3600" dirty="0">
                <a:solidFill>
                  <a:srgbClr val="C00000"/>
                </a:solidFill>
              </a:rPr>
              <a:t>+задачи конкретных этапов</a:t>
            </a: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4304FCC-4A58-6542-813D-805778076B3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ru-RU" dirty="0"/>
              <a:t>Изучить литературу и условия осуществления проекта; </a:t>
            </a:r>
          </a:p>
          <a:p>
            <a:pPr algn="just"/>
            <a:r>
              <a:rPr lang="ru-RU" dirty="0"/>
              <a:t>Организовать сотрудничество педагогов, родителей и детей; </a:t>
            </a:r>
          </a:p>
          <a:p>
            <a:pPr algn="just"/>
            <a:r>
              <a:rPr lang="ru-RU" dirty="0"/>
              <a:t>Привлечь добровольцев к решению социальных проблем на базе учреждения; </a:t>
            </a:r>
          </a:p>
          <a:p>
            <a:pPr algn="just"/>
            <a:r>
              <a:rPr lang="ru-RU" dirty="0"/>
              <a:t>Содействовать развитию творческой активности детей;</a:t>
            </a:r>
          </a:p>
          <a:p>
            <a:endParaRPr lang="ru-RU" dirty="0"/>
          </a:p>
        </p:txBody>
      </p:sp>
      <p:pic>
        <p:nvPicPr>
          <p:cNvPr id="4" name="Picture 7" descr="Нет описания фото.">
            <a:extLst>
              <a:ext uri="{FF2B5EF4-FFF2-40B4-BE49-F238E27FC236}">
                <a16:creationId xmlns:a16="http://schemas.microsoft.com/office/drawing/2014/main" id="{4C983199-5C9F-4848-A0B3-C26365C707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240" y="465833"/>
            <a:ext cx="1008112" cy="9557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5128239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39969DA-AFBB-AC43-9540-8D2A4F5E21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19672" y="274638"/>
            <a:ext cx="4320480" cy="1143000"/>
          </a:xfrm>
        </p:spPr>
        <p:txBody>
          <a:bodyPr/>
          <a:lstStyle/>
          <a:p>
            <a:r>
              <a:rPr lang="ru-RU" dirty="0">
                <a:solidFill>
                  <a:srgbClr val="FF0000"/>
                </a:solidFill>
              </a:rPr>
              <a:t>Пример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EDC71F5-E0F1-9E41-B939-1A668FE50B5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algn="just"/>
            <a:r>
              <a:rPr lang="ru-RU" dirty="0">
                <a:solidFill>
                  <a:srgbClr val="C00000"/>
                </a:solidFill>
              </a:rPr>
              <a:t>Тема: </a:t>
            </a:r>
            <a:r>
              <a:rPr lang="ru-RU" dirty="0"/>
              <a:t>Дружный класс</a:t>
            </a:r>
          </a:p>
          <a:p>
            <a:pPr algn="just"/>
            <a:r>
              <a:rPr lang="ru-RU" dirty="0">
                <a:solidFill>
                  <a:srgbClr val="C00000"/>
                </a:solidFill>
              </a:rPr>
              <a:t>Цель: </a:t>
            </a:r>
            <a:r>
              <a:rPr lang="ru-RU" dirty="0"/>
              <a:t>профилактика насилия среди обучающихся</a:t>
            </a:r>
          </a:p>
          <a:p>
            <a:pPr algn="just"/>
            <a:r>
              <a:rPr lang="ru-RU" dirty="0">
                <a:solidFill>
                  <a:srgbClr val="C00000"/>
                </a:solidFill>
              </a:rPr>
              <a:t>Задачи: </a:t>
            </a:r>
          </a:p>
          <a:p>
            <a:pPr marL="0" indent="0" algn="just">
              <a:buNone/>
            </a:pPr>
            <a:r>
              <a:rPr lang="ru-RU" dirty="0"/>
              <a:t>формировать ценность человеческой личности;</a:t>
            </a:r>
          </a:p>
          <a:p>
            <a:pPr marL="0" indent="0" algn="just">
              <a:buNone/>
            </a:pPr>
            <a:r>
              <a:rPr lang="ru-RU" dirty="0"/>
              <a:t>формировать позитивный образ сверстника;</a:t>
            </a:r>
          </a:p>
          <a:p>
            <a:pPr marL="0" indent="0" algn="just">
              <a:buNone/>
            </a:pPr>
            <a:r>
              <a:rPr lang="ru-RU" dirty="0"/>
              <a:t>развивать взаимопомощь и </a:t>
            </a:r>
            <a:r>
              <a:rPr lang="ru-RU" dirty="0" err="1"/>
              <a:t>взаимоподдержку</a:t>
            </a:r>
            <a:r>
              <a:rPr lang="ru-RU" dirty="0"/>
              <a:t> в детском коллективе ;</a:t>
            </a:r>
          </a:p>
          <a:p>
            <a:pPr marL="0" indent="0" algn="just">
              <a:buNone/>
            </a:pPr>
            <a:r>
              <a:rPr lang="ru-RU" dirty="0"/>
              <a:t>развивать коммуникативные навыки в общении со сверстниками;</a:t>
            </a:r>
          </a:p>
          <a:p>
            <a:pPr marL="0" indent="0" algn="just">
              <a:buNone/>
            </a:pPr>
            <a:r>
              <a:rPr lang="ru-RU" dirty="0"/>
              <a:t>формировать умения разрешать конфликтные ситуации.</a:t>
            </a:r>
          </a:p>
        </p:txBody>
      </p:sp>
      <p:pic>
        <p:nvPicPr>
          <p:cNvPr id="4" name="Picture 7" descr="Нет описания фото.">
            <a:extLst>
              <a:ext uri="{FF2B5EF4-FFF2-40B4-BE49-F238E27FC236}">
                <a16:creationId xmlns:a16="http://schemas.microsoft.com/office/drawing/2014/main" id="{F2178278-DFF8-6A4A-8AE4-5EFBB595D9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240" y="465833"/>
            <a:ext cx="1008112" cy="9557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8539416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4E37296-FED6-4847-97AB-5BD608D985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B9FF151-978E-4E46-B75F-C7B6BE11865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ru-RU" dirty="0"/>
              <a:t>исполнители, участники проекта;</a:t>
            </a:r>
          </a:p>
          <a:p>
            <a:pPr algn="just"/>
            <a:r>
              <a:rPr lang="ru-RU" dirty="0"/>
              <a:t>сроки (от 3-х месяцев, но не более 4 лет – периода обучения в </a:t>
            </a:r>
            <a:r>
              <a:rPr lang="ru-RU" dirty="0" err="1"/>
              <a:t>начальнои</a:t>
            </a:r>
            <a:r>
              <a:rPr lang="ru-RU" dirty="0"/>
              <a:t>̆ школе)</a:t>
            </a:r>
          </a:p>
          <a:p>
            <a:pPr algn="just"/>
            <a:r>
              <a:rPr lang="ru-RU" dirty="0"/>
              <a:t>этапы проекта и их краткое содержание;</a:t>
            </a:r>
          </a:p>
          <a:p>
            <a:pPr algn="just"/>
            <a:r>
              <a:rPr lang="ru-RU" dirty="0"/>
              <a:t>Результаты проекта на время представления.</a:t>
            </a:r>
          </a:p>
          <a:p>
            <a:endParaRPr lang="ru-RU" dirty="0"/>
          </a:p>
        </p:txBody>
      </p:sp>
      <p:pic>
        <p:nvPicPr>
          <p:cNvPr id="4" name="Рисунок 13" descr="C:\Users\Афанасьева Жанна\Downloads\новый герб.jpg">
            <a:extLst>
              <a:ext uri="{FF2B5EF4-FFF2-40B4-BE49-F238E27FC236}">
                <a16:creationId xmlns:a16="http://schemas.microsoft.com/office/drawing/2014/main" id="{F3D0C7DE-3797-7D41-87FB-3B7A110C7D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6337" y="404664"/>
            <a:ext cx="1224136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7" descr="Нет описания фото.">
            <a:extLst>
              <a:ext uri="{FF2B5EF4-FFF2-40B4-BE49-F238E27FC236}">
                <a16:creationId xmlns:a16="http://schemas.microsoft.com/office/drawing/2014/main" id="{992C296A-FCA2-BD43-B1A0-C49F155116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240" y="465833"/>
            <a:ext cx="1008112" cy="9557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3522064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F437CF7-12D0-BB45-B4C3-CDD881A68A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solidFill>
                  <a:srgbClr val="C00000"/>
                </a:solidFill>
              </a:rPr>
              <a:t>Результаты проекта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25484B9-4B98-0343-BDEF-B00704FCA4A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ru-RU" dirty="0">
                <a:solidFill>
                  <a:srgbClr val="C00000"/>
                </a:solidFill>
              </a:rPr>
              <a:t>Текст: </a:t>
            </a:r>
            <a:r>
              <a:rPr lang="ru-RU" dirty="0"/>
              <a:t>описание результатов</a:t>
            </a:r>
          </a:p>
          <a:p>
            <a:pPr algn="just"/>
            <a:r>
              <a:rPr lang="ru-RU" dirty="0">
                <a:solidFill>
                  <a:srgbClr val="C00000"/>
                </a:solidFill>
              </a:rPr>
              <a:t>Цифровое выражение: </a:t>
            </a:r>
            <a:r>
              <a:rPr lang="ru-RU" dirty="0"/>
              <a:t>какой уровень формируемого качества (умения…) был в начале проекта и какой стал к его окончанию. </a:t>
            </a:r>
          </a:p>
        </p:txBody>
      </p:sp>
      <p:pic>
        <p:nvPicPr>
          <p:cNvPr id="4" name="Рисунок 13" descr="C:\Users\Афанасьева Жанна\Downloads\новый герб.jpg">
            <a:extLst>
              <a:ext uri="{FF2B5EF4-FFF2-40B4-BE49-F238E27FC236}">
                <a16:creationId xmlns:a16="http://schemas.microsoft.com/office/drawing/2014/main" id="{882AE411-9ED3-B846-BE61-19129C050F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6337" y="404664"/>
            <a:ext cx="1224136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7" descr="Нет описания фото.">
            <a:extLst>
              <a:ext uri="{FF2B5EF4-FFF2-40B4-BE49-F238E27FC236}">
                <a16:creationId xmlns:a16="http://schemas.microsoft.com/office/drawing/2014/main" id="{04A95B6B-CF1E-254B-A939-97020E6DE2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240" y="465833"/>
            <a:ext cx="1008112" cy="9557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90396167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E410623-A148-F04C-A808-B257746383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01352" y="274638"/>
            <a:ext cx="6122976" cy="1143000"/>
          </a:xfrm>
        </p:spPr>
        <p:txBody>
          <a:bodyPr>
            <a:normAutofit fontScale="90000"/>
          </a:bodyPr>
          <a:lstStyle/>
          <a:p>
            <a:r>
              <a:rPr lang="ru-RU" sz="2800" dirty="0"/>
              <a:t>Рис. 2.3. Результаты исследования социометрического статуса детей в группе</a:t>
            </a:r>
          </a:p>
        </p:txBody>
      </p:sp>
      <p:graphicFrame>
        <p:nvGraphicFramePr>
          <p:cNvPr id="4" name="Объект 3">
            <a:extLst>
              <a:ext uri="{FF2B5EF4-FFF2-40B4-BE49-F238E27FC236}">
                <a16:creationId xmlns:a16="http://schemas.microsoft.com/office/drawing/2014/main" id="{5FBAF1B7-387A-3145-8716-3C2C67C2C158}"/>
              </a:ext>
            </a:extLst>
          </p:cNvPr>
          <p:cNvGraphicFramePr>
            <a:graphicFrameLocks noGrp="1" noChangeAspect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5" name="Рисунок 13" descr="C:\Users\Афанасьева Жанна\Downloads\новый герб.jpg">
            <a:extLst>
              <a:ext uri="{FF2B5EF4-FFF2-40B4-BE49-F238E27FC236}">
                <a16:creationId xmlns:a16="http://schemas.microsoft.com/office/drawing/2014/main" id="{2A0C6F70-E624-224A-A4EC-9DC69619CE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6337" y="404664"/>
            <a:ext cx="1224136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7" descr="Нет описания фото.">
            <a:extLst>
              <a:ext uri="{FF2B5EF4-FFF2-40B4-BE49-F238E27FC236}">
                <a16:creationId xmlns:a16="http://schemas.microsoft.com/office/drawing/2014/main" id="{CBB28A72-2E69-CC40-859D-2E8AF3C8C9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240" y="465833"/>
            <a:ext cx="1008112" cy="9557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72420789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4078B22-A4FC-DB40-BB1F-46AA1A0690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35696" y="274638"/>
            <a:ext cx="5472608" cy="1143000"/>
          </a:xfrm>
        </p:spPr>
        <p:txBody>
          <a:bodyPr>
            <a:noAutofit/>
          </a:bodyPr>
          <a:lstStyle/>
          <a:p>
            <a:r>
              <a:rPr lang="ru-RU" sz="2400" dirty="0"/>
              <a:t>Рис.2.4. Уровень развития  коммуникативных способностей детей 3А класса</a:t>
            </a:r>
          </a:p>
        </p:txBody>
      </p:sp>
      <p:graphicFrame>
        <p:nvGraphicFramePr>
          <p:cNvPr id="4" name="Объект 3">
            <a:extLst>
              <a:ext uri="{FF2B5EF4-FFF2-40B4-BE49-F238E27FC236}">
                <a16:creationId xmlns:a16="http://schemas.microsoft.com/office/drawing/2014/main" id="{44321FD1-076A-FE40-B5A8-8DFA9EAC4BFA}"/>
              </a:ext>
            </a:extLst>
          </p:cNvPr>
          <p:cNvGraphicFramePr>
            <a:graphicFrameLocks noGrp="1" noChangeAspect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5" name="Рисунок 13" descr="C:\Users\Афанасьева Жанна\Downloads\новый герб.jpg">
            <a:extLst>
              <a:ext uri="{FF2B5EF4-FFF2-40B4-BE49-F238E27FC236}">
                <a16:creationId xmlns:a16="http://schemas.microsoft.com/office/drawing/2014/main" id="{5BBB09A8-87D0-E342-90F5-0D193CA76C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6337" y="404664"/>
            <a:ext cx="1224136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7" descr="Нет описания фото.">
            <a:extLst>
              <a:ext uri="{FF2B5EF4-FFF2-40B4-BE49-F238E27FC236}">
                <a16:creationId xmlns:a16="http://schemas.microsoft.com/office/drawing/2014/main" id="{3E6400BA-1D32-3640-BC79-FF7E8A29B3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240" y="465833"/>
            <a:ext cx="1008112" cy="9557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56407466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71F5029-1606-E84D-9AA3-D5ADFC0F14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35696" y="274638"/>
            <a:ext cx="5760641" cy="1143000"/>
          </a:xfrm>
        </p:spPr>
        <p:txBody>
          <a:bodyPr>
            <a:noAutofit/>
          </a:bodyPr>
          <a:lstStyle/>
          <a:p>
            <a:r>
              <a:rPr lang="ru-RU" sz="2000" dirty="0"/>
              <a:t>Рисунок 2.4 – Уровни развития мотивации к одобрению как фактора </a:t>
            </a:r>
            <a:r>
              <a:rPr lang="ru-RU" sz="2000" dirty="0" err="1"/>
              <a:t>самопрезентации</a:t>
            </a:r>
            <a:r>
              <a:rPr lang="ru-RU" sz="2000" dirty="0"/>
              <a:t> в младшем школьном возрасте в контрольной и экспериментальной группе</a:t>
            </a:r>
          </a:p>
        </p:txBody>
      </p:sp>
      <p:graphicFrame>
        <p:nvGraphicFramePr>
          <p:cNvPr id="4" name="Объект 3">
            <a:extLst>
              <a:ext uri="{FF2B5EF4-FFF2-40B4-BE49-F238E27FC236}">
                <a16:creationId xmlns:a16="http://schemas.microsoft.com/office/drawing/2014/main" id="{CF048CD6-2403-7C4A-ADE4-964B8FC6F830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5" name="Рисунок 13" descr="C:\Users\Афанасьева Жанна\Downloads\новый герб.jpg">
            <a:extLst>
              <a:ext uri="{FF2B5EF4-FFF2-40B4-BE49-F238E27FC236}">
                <a16:creationId xmlns:a16="http://schemas.microsoft.com/office/drawing/2014/main" id="{FC45A430-D456-8142-A087-68854F8F3D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6337" y="404664"/>
            <a:ext cx="1224136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7" descr="Нет описания фото.">
            <a:extLst>
              <a:ext uri="{FF2B5EF4-FFF2-40B4-BE49-F238E27FC236}">
                <a16:creationId xmlns:a16="http://schemas.microsoft.com/office/drawing/2014/main" id="{FA130F47-0DF8-D840-B2EC-F6A53F2D14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240" y="465833"/>
            <a:ext cx="1008112" cy="9557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22761753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64067" y="260648"/>
            <a:ext cx="8856984" cy="1143000"/>
          </a:xfrm>
        </p:spPr>
        <p:txBody>
          <a:bodyPr>
            <a:noAutofit/>
          </a:bodyPr>
          <a:lstStyle/>
          <a:p>
            <a:r>
              <a:rPr lang="ru-RU" sz="3600" dirty="0">
                <a:latin typeface="Impact" panose="020B0806030902050204" pitchFamily="34" charset="0"/>
              </a:rPr>
              <a:t>Подведение итогов Олимпиады </a:t>
            </a:r>
            <a:br>
              <a:rPr lang="ru-RU" sz="3600" dirty="0">
                <a:latin typeface="Impact" panose="020B0806030902050204" pitchFamily="34" charset="0"/>
              </a:rPr>
            </a:br>
            <a:r>
              <a:rPr lang="ru-RU" sz="3600" dirty="0">
                <a:latin typeface="Impact" panose="020B0806030902050204" pitchFamily="34" charset="0"/>
              </a:rPr>
              <a:t>«Мой первый учитель – 2020» </a:t>
            </a:r>
            <a:br>
              <a:rPr lang="ru-RU" sz="3600" dirty="0">
                <a:latin typeface="Impact" panose="020B0806030902050204" pitchFamily="34" charset="0"/>
              </a:rPr>
            </a:br>
            <a:r>
              <a:rPr lang="ru-RU" sz="3600" dirty="0">
                <a:latin typeface="Impact" panose="020B0806030902050204" pitchFamily="34" charset="0"/>
              </a:rPr>
              <a:t>в марте 2021 года </a:t>
            </a:r>
          </a:p>
        </p:txBody>
      </p:sp>
      <p:pic>
        <p:nvPicPr>
          <p:cNvPr id="4099" name="Picture 3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7504" y="1844824"/>
            <a:ext cx="4974508" cy="38884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Объект 2"/>
          <p:cNvSpPr>
            <a:spLocks noGrp="1"/>
          </p:cNvSpPr>
          <p:nvPr>
            <p:ph sz="half" idx="2"/>
          </p:nvPr>
        </p:nvSpPr>
        <p:spPr>
          <a:xfrm>
            <a:off x="5004048" y="1600200"/>
            <a:ext cx="4139952" cy="4525963"/>
          </a:xfrm>
        </p:spPr>
        <p:txBody>
          <a:bodyPr/>
          <a:lstStyle/>
          <a:p>
            <a:endParaRPr lang="ru-RU" dirty="0"/>
          </a:p>
          <a:p>
            <a:pPr>
              <a:buFont typeface="Wingdings" pitchFamily="2" charset="2"/>
              <a:buChar char="ü"/>
            </a:pPr>
            <a:r>
              <a:rPr lang="ru-RU" dirty="0"/>
              <a:t>с 22 по 25 марта 2021 г.</a:t>
            </a:r>
          </a:p>
          <a:p>
            <a:pPr>
              <a:buFont typeface="Wingdings" pitchFamily="2" charset="2"/>
              <a:buChar char="ü"/>
            </a:pPr>
            <a:r>
              <a:rPr lang="ru-RU" dirty="0"/>
              <a:t>г. Нижний Новгород, </a:t>
            </a:r>
            <a:r>
              <a:rPr lang="ru-RU" dirty="0" err="1"/>
              <a:t>Мининский</a:t>
            </a:r>
            <a:r>
              <a:rPr lang="ru-RU" dirty="0"/>
              <a:t> университет,</a:t>
            </a:r>
          </a:p>
          <a:p>
            <a:pPr>
              <a:buFont typeface="Wingdings" pitchFamily="2" charset="2"/>
              <a:buChar char="ü"/>
            </a:pPr>
            <a:r>
              <a:rPr lang="ru-RU" dirty="0"/>
              <a:t>Гостиница Октябрьская,</a:t>
            </a:r>
          </a:p>
          <a:p>
            <a:pPr>
              <a:buFont typeface="Wingdings" pitchFamily="2" charset="2"/>
              <a:buChar char="ü"/>
            </a:pPr>
            <a:r>
              <a:rPr lang="ru-RU" dirty="0"/>
              <a:t>30 участников 3 тура,</a:t>
            </a:r>
          </a:p>
          <a:p>
            <a:pPr>
              <a:buFont typeface="Wingdings" pitchFamily="2" charset="2"/>
              <a:buChar char="ü"/>
            </a:pPr>
            <a:r>
              <a:rPr lang="ru-RU" dirty="0"/>
              <a:t>9 участников финала</a:t>
            </a:r>
          </a:p>
        </p:txBody>
      </p:sp>
      <p:pic>
        <p:nvPicPr>
          <p:cNvPr id="5" name="Picture 7" descr="Нет описания фото.">
            <a:extLst>
              <a:ext uri="{FF2B5EF4-FFF2-40B4-BE49-F238E27FC236}">
                <a16:creationId xmlns:a16="http://schemas.microsoft.com/office/drawing/2014/main" id="{2F938083-A009-D845-A264-E3D0ACCD52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240" y="465833"/>
            <a:ext cx="1008112" cy="9557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0075471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63688" y="274638"/>
            <a:ext cx="6923112" cy="1143000"/>
          </a:xfrm>
        </p:spPr>
        <p:txBody>
          <a:bodyPr>
            <a:normAutofit fontScale="90000"/>
          </a:bodyPr>
          <a:lstStyle/>
          <a:p>
            <a:r>
              <a:rPr lang="ru-RU" dirty="0"/>
              <a:t>Преимущества для участников</a:t>
            </a:r>
          </a:p>
        </p:txBody>
      </p:sp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326" y="-1"/>
            <a:ext cx="1616075" cy="1616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Рисунок 5"/>
          <p:cNvPicPr/>
          <p:nvPr/>
        </p:nvPicPr>
        <p:blipFill rotWithShape="1">
          <a:blip r:embed="rId3"/>
          <a:srcRect l="2084" t="8267" r="1282" b="10776"/>
          <a:stretch/>
        </p:blipFill>
        <p:spPr bwMode="auto">
          <a:xfrm>
            <a:off x="107504" y="1616074"/>
            <a:ext cx="8784976" cy="483726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849549940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1202589-0209-504C-89DC-84452BA290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dirty="0">
                <a:solidFill>
                  <a:srgbClr val="C00000"/>
                </a:solidFill>
              </a:rPr>
              <a:t>Олимпиада 2021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9882466-25D2-C744-AA5D-A808C12CAB4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8075240" cy="4525963"/>
          </a:xfrm>
        </p:spPr>
        <p:txBody>
          <a:bodyPr>
            <a:normAutofit/>
          </a:bodyPr>
          <a:lstStyle/>
          <a:p>
            <a:r>
              <a:rPr lang="ru-RU" sz="3600" dirty="0"/>
              <a:t>1 тур (заочный) 25 января – 26 марта 2021 г.</a:t>
            </a:r>
          </a:p>
          <a:p>
            <a:r>
              <a:rPr lang="ru-RU" sz="3600" dirty="0"/>
              <a:t>2 тур (интернет-тур) – 6 апреля-25 июня 2021 г.</a:t>
            </a:r>
          </a:p>
          <a:p>
            <a:r>
              <a:rPr lang="ru-RU" sz="3600" dirty="0"/>
              <a:t>3 -4 тур (очный) – октябрь 2021 г.</a:t>
            </a:r>
          </a:p>
        </p:txBody>
      </p:sp>
      <p:pic>
        <p:nvPicPr>
          <p:cNvPr id="5" name="Picture 7" descr="Нет описания фото.">
            <a:extLst>
              <a:ext uri="{FF2B5EF4-FFF2-40B4-BE49-F238E27FC236}">
                <a16:creationId xmlns:a16="http://schemas.microsoft.com/office/drawing/2014/main" id="{9886C60F-3673-B84B-BECF-7BD0CF9F63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240" y="465833"/>
            <a:ext cx="1008112" cy="9557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86189549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619672" y="404664"/>
            <a:ext cx="7344816" cy="1012974"/>
          </a:xfrm>
        </p:spPr>
        <p:txBody>
          <a:bodyPr>
            <a:normAutofit fontScale="90000"/>
          </a:bodyPr>
          <a:lstStyle/>
          <a:p>
            <a:r>
              <a:rPr lang="ru-RU" sz="2800" b="1" dirty="0"/>
              <a:t>ПОВЫШЕНИЕ КВАЛИФИКАЦИИ в рамках ОЛИМПИАДЫ-2021</a:t>
            </a:r>
            <a:br>
              <a:rPr lang="ru-RU" sz="2800" b="1" dirty="0"/>
            </a:br>
            <a:endParaRPr lang="ru-RU" sz="2800" b="1" dirty="0"/>
          </a:p>
        </p:txBody>
      </p:sp>
      <p:sp>
        <p:nvSpPr>
          <p:cNvPr id="6" name="Объект 5"/>
          <p:cNvSpPr>
            <a:spLocks noGrp="1"/>
          </p:cNvSpPr>
          <p:nvPr>
            <p:ph idx="1"/>
          </p:nvPr>
        </p:nvSpPr>
        <p:spPr>
          <a:xfrm>
            <a:off x="251520" y="1600200"/>
            <a:ext cx="8640960" cy="452596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b="1" dirty="0"/>
              <a:t>«Инновационные подходы реализации требований ФГОС НОО в опыте участников Всероссийской олимпиады педагогов начальной школы «Мой первый учитель»</a:t>
            </a:r>
            <a:r>
              <a:rPr lang="ru-RU" dirty="0"/>
              <a:t> </a:t>
            </a:r>
          </a:p>
          <a:p>
            <a:pPr marL="0" indent="0" algn="ctr">
              <a:buNone/>
            </a:pPr>
            <a:r>
              <a:rPr lang="ru-RU" sz="2800" dirty="0"/>
              <a:t>Удостоверение о повышении квалификации, 24 часа</a:t>
            </a:r>
          </a:p>
          <a:p>
            <a:pPr marL="0" indent="0" algn="ctr">
              <a:buNone/>
            </a:pPr>
            <a:endParaRPr lang="ru-RU" dirty="0"/>
          </a:p>
          <a:p>
            <a:pPr marL="0" indent="0" algn="ctr">
              <a:buNone/>
            </a:pPr>
            <a:r>
              <a:rPr lang="ru-RU" sz="2600" dirty="0"/>
              <a:t>Учебный центр Общероссийского Профсоюза образования </a:t>
            </a:r>
            <a:r>
              <a:rPr lang="ru-RU" sz="2600" dirty="0">
                <a:hlinkClick r:id="rId2"/>
              </a:rPr>
              <a:t>https://</a:t>
            </a:r>
            <a:r>
              <a:rPr lang="ru-RU" sz="2600">
                <a:hlinkClick r:id="rId2"/>
              </a:rPr>
              <a:t>ec-eseur.ru</a:t>
            </a:r>
            <a:r>
              <a:rPr lang="ru-RU" sz="2600"/>
              <a:t> </a:t>
            </a:r>
            <a:endParaRPr lang="ru-RU" sz="2600" dirty="0"/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86710"/>
            <a:ext cx="1616075" cy="1616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90578003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577529" y="274638"/>
            <a:ext cx="7566471" cy="1282154"/>
          </a:xfrm>
        </p:spPr>
        <p:txBody>
          <a:bodyPr>
            <a:normAutofit fontScale="90000"/>
          </a:bodyPr>
          <a:lstStyle/>
          <a:p>
            <a:r>
              <a:rPr lang="ru-RU" sz="3200" b="1" dirty="0"/>
              <a:t>Расписание повышения квалификации Олимпиады 2021,</a:t>
            </a:r>
            <a:br>
              <a:rPr lang="ru-RU" sz="3200" b="1" dirty="0"/>
            </a:br>
            <a:r>
              <a:rPr lang="ru-RU" sz="3200" b="1" dirty="0"/>
              <a:t>Нижний Новгород, дни весенних каникул</a:t>
            </a:r>
            <a:br>
              <a:rPr lang="ru-RU" sz="3200" b="1" dirty="0"/>
            </a:br>
            <a:endParaRPr lang="ru-RU" sz="3200" b="1" dirty="0"/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323528" y="1268760"/>
            <a:ext cx="8363272" cy="5184576"/>
          </a:xfrm>
        </p:spPr>
        <p:txBody>
          <a:bodyPr>
            <a:normAutofit fontScale="77500" lnSpcReduction="20000"/>
          </a:bodyPr>
          <a:lstStyle/>
          <a:p>
            <a:endParaRPr lang="ru-RU" dirty="0"/>
          </a:p>
          <a:p>
            <a:r>
              <a:rPr lang="ru-RU" sz="3400" dirty="0"/>
              <a:t>22 марта с 17.00 до 20.00 – лекции ведущих специалистов и гостей Олимпиады; </a:t>
            </a:r>
          </a:p>
          <a:p>
            <a:r>
              <a:rPr lang="ru-RU" sz="3400" dirty="0"/>
              <a:t>23 марта с 10. 00 до 18.30 (обед, 2 кофе –паузы) –  представление проектов участников Олимпиады; </a:t>
            </a:r>
          </a:p>
          <a:p>
            <a:r>
              <a:rPr lang="ru-RU" sz="3400" dirty="0"/>
              <a:t>24 марта с 10.00 до 17.30 (обед, кофе-пауза, фуршет) – мастер-классы и педагогические дебаты финалистов;</a:t>
            </a:r>
          </a:p>
          <a:p>
            <a:r>
              <a:rPr lang="ru-RU" sz="3400" dirty="0"/>
              <a:t>25 марта с 10 до 12.00 – рефлексия программы, консультации членов жюри.</a:t>
            </a:r>
          </a:p>
          <a:p>
            <a:endParaRPr lang="ru-RU" sz="3400" dirty="0"/>
          </a:p>
          <a:p>
            <a:pPr marL="0" indent="0">
              <a:buNone/>
            </a:pPr>
            <a:r>
              <a:rPr lang="ru-RU" sz="3400" dirty="0"/>
              <a:t>Стоимость - 6600 рублей. В стоимость включено:</a:t>
            </a:r>
          </a:p>
          <a:p>
            <a:pPr marL="0" indent="0">
              <a:buNone/>
            </a:pPr>
            <a:r>
              <a:rPr lang="ru-RU" sz="3400" dirty="0"/>
              <a:t>Участие в конкурсной программе и программе повышения квалификации. Питание (2 обеда, 3 кофе-паузы, фуршет), раздаточный материал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7883"/>
            <a:ext cx="1470025" cy="1470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13645883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49292" y="274638"/>
            <a:ext cx="7037508" cy="1143000"/>
          </a:xfrm>
        </p:spPr>
        <p:txBody>
          <a:bodyPr>
            <a:normAutofit/>
          </a:bodyPr>
          <a:lstStyle/>
          <a:p>
            <a:r>
              <a:rPr lang="ru-RU" dirty="0"/>
              <a:t>Как это будет проходить?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1600200"/>
            <a:ext cx="8964488" cy="4709120"/>
          </a:xfrm>
        </p:spPr>
        <p:txBody>
          <a:bodyPr>
            <a:normAutofit fontScale="92500" lnSpcReduction="20000"/>
          </a:bodyPr>
          <a:lstStyle/>
          <a:p>
            <a:endParaRPr lang="ru-RU" dirty="0"/>
          </a:p>
          <a:p>
            <a:pPr algn="just"/>
            <a:r>
              <a:rPr lang="ru-RU" b="1" dirty="0"/>
              <a:t>30</a:t>
            </a:r>
            <a:r>
              <a:rPr lang="ru-RU" dirty="0"/>
              <a:t> лучших проектов участников Олимпиады;</a:t>
            </a:r>
          </a:p>
          <a:p>
            <a:pPr algn="just"/>
            <a:r>
              <a:rPr lang="ru-RU" b="1" dirty="0"/>
              <a:t>9</a:t>
            </a:r>
            <a:r>
              <a:rPr lang="ru-RU" dirty="0"/>
              <a:t> мастер-классов финалистов Олимпиады;</a:t>
            </a:r>
          </a:p>
          <a:p>
            <a:pPr algn="just"/>
            <a:r>
              <a:rPr lang="ru-RU" dirty="0"/>
              <a:t>Дебаты по актуальным вопросам современного начального образования;</a:t>
            </a:r>
          </a:p>
          <a:p>
            <a:pPr algn="just"/>
            <a:r>
              <a:rPr lang="ru-RU" dirty="0"/>
              <a:t>Лекции членов жюри и гостей Олимпиады (</a:t>
            </a:r>
            <a:r>
              <a:rPr lang="ru-RU" dirty="0" err="1"/>
              <a:t>Г.М.Коджаспировой</a:t>
            </a:r>
            <a:r>
              <a:rPr lang="ru-RU" dirty="0"/>
              <a:t>, </a:t>
            </a:r>
            <a:r>
              <a:rPr lang="ru-RU" dirty="0" err="1"/>
              <a:t>Н.Ю.Штрекер</a:t>
            </a:r>
            <a:r>
              <a:rPr lang="ru-RU" dirty="0"/>
              <a:t>; представителей Яндекс-учебника);</a:t>
            </a:r>
          </a:p>
          <a:p>
            <a:pPr algn="just"/>
            <a:r>
              <a:rPr lang="ru-RU" dirty="0"/>
              <a:t>Культурная программа, экскурсия по Нижнему Новгороду и </a:t>
            </a:r>
            <a:r>
              <a:rPr lang="ru-RU" dirty="0" err="1"/>
              <a:t>Мининскому</a:t>
            </a:r>
            <a:r>
              <a:rPr lang="ru-RU" dirty="0"/>
              <a:t> университету;</a:t>
            </a:r>
          </a:p>
          <a:p>
            <a:pPr algn="just"/>
            <a:r>
              <a:rPr lang="ru-RU" dirty="0"/>
              <a:t>Консультация с организаторами и членами жюри.</a:t>
            </a:r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79" y="0"/>
            <a:ext cx="1616075" cy="1616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43937575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42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267" t="19438" r="10244" b="8626"/>
          <a:stretch/>
        </p:blipFill>
        <p:spPr bwMode="auto">
          <a:xfrm>
            <a:off x="-31531" y="0"/>
            <a:ext cx="9158809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13123453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1556792"/>
            <a:ext cx="8062664" cy="4824536"/>
          </a:xfrm>
        </p:spPr>
        <p:txBody>
          <a:bodyPr>
            <a:noAutofit/>
          </a:bodyPr>
          <a:lstStyle/>
          <a:p>
            <a:r>
              <a:rPr lang="ru-RU" sz="2400" b="1" dirty="0">
                <a:solidFill>
                  <a:srgbClr val="C00000"/>
                </a:solidFill>
              </a:rPr>
              <a:t>Конференция</a:t>
            </a:r>
            <a:r>
              <a:rPr lang="ru-RU" sz="2400" b="1" i="1" dirty="0"/>
              <a:t> </a:t>
            </a:r>
            <a:r>
              <a:rPr lang="ru-RU" sz="2400" b="1" dirty="0"/>
              <a:t>«Ребенок в современном образовательном пространстве мегаполиса»</a:t>
            </a:r>
            <a:r>
              <a:rPr lang="ru-RU" sz="2400" dirty="0"/>
              <a:t> </a:t>
            </a:r>
            <a:br>
              <a:rPr lang="ru-RU" sz="2400" dirty="0"/>
            </a:br>
            <a:r>
              <a:rPr lang="ru-RU" sz="2400" b="1" i="1" dirty="0"/>
              <a:t>25 марта </a:t>
            </a:r>
            <a:r>
              <a:rPr lang="ru-RU" sz="2400" i="1" dirty="0"/>
              <a:t>(15.00-17.00). </a:t>
            </a:r>
            <a:br>
              <a:rPr lang="ru-RU" sz="2400" dirty="0"/>
            </a:br>
            <a:r>
              <a:rPr lang="ru-RU" sz="2400" b="1" i="1" dirty="0"/>
              <a:t>Пленарное заседание </a:t>
            </a:r>
            <a:r>
              <a:rPr lang="ru-RU" sz="2400" dirty="0"/>
              <a:t>с участием ведущих спикеров, презентующих результаты своих исследований и педагогического опыта (предполагается проведение в очном формате, с размещением видео в сети).</a:t>
            </a:r>
            <a:br>
              <a:rPr lang="ru-RU" sz="2400" dirty="0"/>
            </a:br>
            <a:r>
              <a:rPr lang="ru-RU" sz="2400" b="1" i="1" dirty="0"/>
              <a:t>26 марта</a:t>
            </a:r>
            <a:r>
              <a:rPr lang="ru-RU" sz="2400" dirty="0"/>
              <a:t> (</a:t>
            </a:r>
            <a:r>
              <a:rPr lang="ru-RU" sz="2400" i="1" dirty="0"/>
              <a:t>14.00 - 18.00</a:t>
            </a:r>
            <a:r>
              <a:rPr lang="ru-RU" sz="2400" dirty="0"/>
              <a:t>).</a:t>
            </a:r>
            <a:r>
              <a:rPr lang="ru-RU" sz="2400" b="1" i="1" dirty="0"/>
              <a:t>  </a:t>
            </a:r>
            <a:br>
              <a:rPr lang="ru-RU" sz="2400" dirty="0"/>
            </a:br>
            <a:r>
              <a:rPr lang="ru-RU" sz="2400" b="1" i="1" dirty="0"/>
              <a:t>Работа секций</a:t>
            </a:r>
            <a:r>
              <a:rPr lang="ru-RU" sz="2400" dirty="0"/>
              <a:t> и мастер-классов (предполагается проводить в режиме удаленного доступа). </a:t>
            </a:r>
            <a:endParaRPr lang="ru-RU" sz="2400" b="1" dirty="0">
              <a:solidFill>
                <a:srgbClr val="C00000"/>
              </a:solidFill>
            </a:endParaRPr>
          </a:p>
        </p:txBody>
      </p:sp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026" y="116632"/>
            <a:ext cx="2267744" cy="20517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28978175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5E5606C-88F4-C640-BC33-3DDF7765F6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dirty="0">
                <a:solidFill>
                  <a:srgbClr val="C00000"/>
                </a:solidFill>
              </a:rPr>
              <a:t>Направления конференции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C6F9DF8-0864-DF40-BD4F-A2F6DD8CFCC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lvl="0"/>
            <a:r>
              <a:rPr lang="ru-RU" dirty="0"/>
              <a:t>психология одаренности и творчества;</a:t>
            </a:r>
          </a:p>
          <a:p>
            <a:pPr lvl="0"/>
            <a:r>
              <a:rPr lang="ru-RU" dirty="0" err="1"/>
              <a:t>игрофикация</a:t>
            </a:r>
            <a:r>
              <a:rPr lang="ru-RU" dirty="0"/>
              <a:t> в образовании и профессиональной деятельности;</a:t>
            </a:r>
          </a:p>
          <a:p>
            <a:pPr lvl="0"/>
            <a:r>
              <a:rPr lang="ru-RU" dirty="0"/>
              <a:t>психолого-педагогическое сопровождение развития личности в образовательном пространстве мегаполиса;</a:t>
            </a:r>
          </a:p>
          <a:p>
            <a:pPr lvl="0"/>
            <a:r>
              <a:rPr lang="ru-RU" dirty="0"/>
              <a:t>гражданское и патриотическое воспитание;</a:t>
            </a:r>
          </a:p>
          <a:p>
            <a:pPr lvl="0"/>
            <a:r>
              <a:rPr lang="ru-RU" dirty="0"/>
              <a:t>совершенствование методического обеспечения образовательного процесса;</a:t>
            </a:r>
          </a:p>
          <a:p>
            <a:pPr lvl="0"/>
            <a:r>
              <a:rPr lang="ru-RU" dirty="0"/>
              <a:t>социально-педагогическая антропология детства и образования;</a:t>
            </a:r>
          </a:p>
          <a:p>
            <a:pPr lvl="0"/>
            <a:r>
              <a:rPr lang="ru-RU" dirty="0"/>
              <a:t>проблемы раннего детства в образовании;</a:t>
            </a:r>
          </a:p>
          <a:p>
            <a:pPr lvl="0"/>
            <a:r>
              <a:rPr lang="ru-RU" dirty="0"/>
              <a:t>развитие человеческого потенциала в образовании;</a:t>
            </a:r>
          </a:p>
          <a:p>
            <a:pPr lvl="0"/>
            <a:r>
              <a:rPr lang="ru-RU" dirty="0"/>
              <a:t>социализация детей дошкольного возраста в современных условиях</a:t>
            </a:r>
          </a:p>
          <a:p>
            <a:pPr lvl="0"/>
            <a:r>
              <a:rPr lang="ru-RU" dirty="0" err="1"/>
              <a:t>цифровизация</a:t>
            </a:r>
            <a:r>
              <a:rPr lang="ru-RU" dirty="0"/>
              <a:t> образовательного процесса;</a:t>
            </a:r>
          </a:p>
          <a:p>
            <a:endParaRPr lang="ru-RU" dirty="0"/>
          </a:p>
        </p:txBody>
      </p:sp>
      <p:pic>
        <p:nvPicPr>
          <p:cNvPr id="4" name="Рисунок 13" descr="C:\Users\Афанасьева Жанна\Downloads\новый герб.jpg">
            <a:extLst>
              <a:ext uri="{FF2B5EF4-FFF2-40B4-BE49-F238E27FC236}">
                <a16:creationId xmlns:a16="http://schemas.microsoft.com/office/drawing/2014/main" id="{8FF780E8-B39A-0948-96AE-1CE1BE1415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6337" y="404664"/>
            <a:ext cx="1224136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6196544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>
            <a:extLst>
              <a:ext uri="{FF2B5EF4-FFF2-40B4-BE49-F238E27FC236}">
                <a16:creationId xmlns:a16="http://schemas.microsoft.com/office/drawing/2014/main" id="{ADAE9350-B596-40E8-9949-4A2B42847B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7975" y="107951"/>
            <a:ext cx="7269163" cy="1092200"/>
          </a:xfrm>
        </p:spPr>
        <p:txBody>
          <a:bodyPr>
            <a:noAutofit/>
          </a:bodyPr>
          <a:lstStyle/>
          <a:p>
            <a:r>
              <a:rPr lang="ru-RU" sz="3200" dirty="0"/>
              <a:t>Структура приёма:</a:t>
            </a:r>
            <a:br>
              <a:rPr lang="ru-RU" sz="3200" dirty="0"/>
            </a:br>
            <a:r>
              <a:rPr lang="ru-RU" sz="3200" dirty="0"/>
              <a:t>НАБОР НА НАПРАВЛЕНИЯ</a:t>
            </a:r>
          </a:p>
        </p:txBody>
      </p:sp>
      <p:pic>
        <p:nvPicPr>
          <p:cNvPr id="6" name="Объект 5" descr="Изображение выглядит как стол&#10;&#10;Автоматически созданное описание">
            <a:extLst>
              <a:ext uri="{FF2B5EF4-FFF2-40B4-BE49-F238E27FC236}">
                <a16:creationId xmlns:a16="http://schemas.microsoft.com/office/drawing/2014/main" id="{567C9D78-4467-43FD-A113-46A49BA4079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1323976"/>
            <a:ext cx="8749231" cy="5000624"/>
          </a:xfrm>
        </p:spPr>
      </p:pic>
    </p:spTree>
    <p:extLst>
      <p:ext uri="{BB962C8B-B14F-4D97-AF65-F5344CB8AC3E}">
        <p14:creationId xmlns:p14="http://schemas.microsoft.com/office/powerpoint/2010/main" val="37158219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5000"/>
    </mc:Choice>
    <mc:Fallback>
      <p:transition spd="slow" advClick="0" advTm="5000"/>
    </mc:Fallback>
  </mc:AlternateContent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639B12CD-481E-4B30-B6DE-3B43CD9A3F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dirty="0">
                <a:solidFill>
                  <a:srgbClr val="FF0000"/>
                </a:solidFill>
              </a:rPr>
              <a:t>Наши магистерские программы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4" name="Picture 5">
            <a:extLst>
              <a:ext uri="{FF2B5EF4-FFF2-40B4-BE49-F238E27FC236}">
                <a16:creationId xmlns:a16="http://schemas.microsoft.com/office/drawing/2014/main" id="{AA28EAAF-BB9B-C04F-BB3B-6C7F390B6D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57200" y="1843881"/>
            <a:ext cx="4038600" cy="40386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Content Placeholder 3">
            <a:extLst>
              <a:ext uri="{FF2B5EF4-FFF2-40B4-BE49-F238E27FC236}">
                <a16:creationId xmlns:a16="http://schemas.microsoft.com/office/drawing/2014/main" id="{A01A6492-8A61-4ED7-A3C5-91235D7979C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355976" y="1600200"/>
            <a:ext cx="4392488" cy="4525963"/>
          </a:xfrm>
        </p:spPr>
        <p:txBody>
          <a:bodyPr>
            <a:normAutofit fontScale="85000" lnSpcReduction="20000"/>
          </a:bodyPr>
          <a:lstStyle/>
          <a:p>
            <a:pPr marL="0" indent="0" algn="ctr">
              <a:buNone/>
            </a:pPr>
            <a:r>
              <a:rPr lang="ru-RU" dirty="0">
                <a:solidFill>
                  <a:srgbClr val="FF0000"/>
                </a:solidFill>
              </a:rPr>
              <a:t>Институт педагогики и психологии образования (департамент психологии):</a:t>
            </a:r>
          </a:p>
          <a:p>
            <a:pPr marL="0" indent="0" algn="just">
              <a:buNone/>
            </a:pPr>
            <a:r>
              <a:rPr lang="ru-RU" dirty="0"/>
              <a:t>44.04.02 психолого-педагогическое образование: </a:t>
            </a:r>
          </a:p>
          <a:p>
            <a:pPr algn="just"/>
            <a:r>
              <a:rPr lang="ru-RU" dirty="0"/>
              <a:t>Начальное образование;</a:t>
            </a:r>
          </a:p>
          <a:p>
            <a:pPr algn="just"/>
            <a:r>
              <a:rPr lang="ru-RU" dirty="0"/>
              <a:t>Педагогика и психология образования;</a:t>
            </a:r>
          </a:p>
          <a:p>
            <a:pPr algn="just"/>
            <a:r>
              <a:rPr lang="ru-RU" dirty="0"/>
              <a:t>Раннее </a:t>
            </a:r>
            <a:r>
              <a:rPr lang="ru-RU" dirty="0" err="1"/>
              <a:t>детсво</a:t>
            </a:r>
            <a:r>
              <a:rPr lang="ru-RU" dirty="0"/>
              <a:t>;</a:t>
            </a:r>
          </a:p>
          <a:p>
            <a:pPr algn="just"/>
            <a:r>
              <a:rPr lang="ru-RU" dirty="0"/>
              <a:t>Педагогическая психология;</a:t>
            </a:r>
          </a:p>
          <a:p>
            <a:pPr algn="just"/>
            <a:r>
              <a:rPr lang="ru-RU" dirty="0"/>
              <a:t>Детская психология;</a:t>
            </a:r>
          </a:p>
          <a:p>
            <a:pPr algn="just"/>
            <a:r>
              <a:rPr lang="ru-RU" dirty="0"/>
              <a:t>Интеллектуальные игры</a:t>
            </a:r>
          </a:p>
          <a:p>
            <a:pPr marL="0" indent="0" algn="ctr">
              <a:buNone/>
            </a:pP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2743061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Объект 2">
            <a:extLst>
              <a:ext uri="{FF2B5EF4-FFF2-40B4-BE49-F238E27FC236}">
                <a16:creationId xmlns:a16="http://schemas.microsoft.com/office/drawing/2014/main" id="{3B0A3E94-0102-47F4-B608-AE911D3271D5}"/>
              </a:ext>
            </a:extLst>
          </p:cNvPr>
          <p:cNvSpPr txBox="1">
            <a:spLocks/>
          </p:cNvSpPr>
          <p:nvPr/>
        </p:nvSpPr>
        <p:spPr>
          <a:xfrm>
            <a:off x="723900" y="1809751"/>
            <a:ext cx="6669088" cy="43703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82563" indent="-182563" algn="l" rtl="0" eaLnBrk="0" fontAlgn="base" hangingPunct="0">
              <a:lnSpc>
                <a:spcPct val="95000"/>
              </a:lnSpc>
              <a:spcBef>
                <a:spcPts val="1400"/>
              </a:spcBef>
              <a:spcAft>
                <a:spcPts val="200"/>
              </a:spcAft>
              <a:buClr>
                <a:schemeClr val="accent1"/>
              </a:buClr>
              <a:buSzPct val="80000"/>
              <a:buFont typeface="Arial" panose="020B0604020202020204" pitchFamily="34" charset="0"/>
              <a:buChar char="•"/>
              <a:defRPr kern="1200" spc="1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563" algn="l" rtl="0" eaLnBrk="0" fontAlgn="base" hangingPunct="0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anose="05020102010507070707" pitchFamily="18" charset="2"/>
              <a:buChar char=""/>
              <a:defRPr sz="1600" kern="1200">
                <a:solidFill>
                  <a:srgbClr val="262626"/>
                </a:solidFill>
                <a:latin typeface="+mn-lt"/>
                <a:ea typeface="+mn-ea"/>
                <a:cs typeface="+mn-cs"/>
              </a:defRPr>
            </a:lvl2pPr>
            <a:lvl3pPr marL="730250" indent="-182563" algn="l" rtl="0" eaLnBrk="0" fontAlgn="base" hangingPunct="0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anose="05020102010507070707" pitchFamily="18" charset="2"/>
              <a:buChar char=""/>
              <a:defRPr sz="1400" kern="1200">
                <a:solidFill>
                  <a:srgbClr val="262626"/>
                </a:solidFill>
                <a:latin typeface="+mn-lt"/>
                <a:ea typeface="+mn-ea"/>
                <a:cs typeface="+mn-cs"/>
              </a:defRPr>
            </a:lvl3pPr>
            <a:lvl4pPr marL="1004888" indent="-182563" algn="l" rtl="0" eaLnBrk="0" fontAlgn="base" hangingPunct="0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anose="05020102010507070707" pitchFamily="18" charset="2"/>
              <a:buChar char=""/>
              <a:defRPr sz="1400" kern="1200">
                <a:solidFill>
                  <a:srgbClr val="262626"/>
                </a:solidFill>
                <a:latin typeface="+mn-lt"/>
                <a:ea typeface="+mn-ea"/>
                <a:cs typeface="+mn-cs"/>
              </a:defRPr>
            </a:lvl4pPr>
            <a:lvl5pPr marL="1279525" indent="-182563" algn="l" rtl="0" eaLnBrk="0" fontAlgn="base" hangingPunct="0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anose="05020102010507070707" pitchFamily="18" charset="2"/>
              <a:buChar char=""/>
              <a:defRPr sz="1400" kern="1200">
                <a:solidFill>
                  <a:srgbClr val="262626"/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kumimoji="0" lang="ru-RU" sz="3600" dirty="0">
              <a:solidFill>
                <a:srgbClr val="FF0000"/>
              </a:solidFill>
            </a:endParaRPr>
          </a:p>
          <a:p>
            <a:pPr marL="0" indent="0">
              <a:buFont typeface="Arial" panose="020B0604020202020204" pitchFamily="34" charset="0"/>
              <a:buNone/>
            </a:pPr>
            <a:endParaRPr kumimoji="0" lang="en-US" sz="3600" dirty="0">
              <a:solidFill>
                <a:srgbClr val="FF0000"/>
              </a:solidFill>
            </a:endParaRPr>
          </a:p>
          <a:p>
            <a:endParaRPr kumimoji="0" lang="en-US" sz="1800" dirty="0"/>
          </a:p>
          <a:p>
            <a:endParaRPr kumimoji="0" lang="ru-RU" sz="1800" dirty="0"/>
          </a:p>
        </p:txBody>
      </p:sp>
      <p:sp>
        <p:nvSpPr>
          <p:cNvPr id="4" name="Объект 2">
            <a:extLst>
              <a:ext uri="{FF2B5EF4-FFF2-40B4-BE49-F238E27FC236}">
                <a16:creationId xmlns:a16="http://schemas.microsoft.com/office/drawing/2014/main" id="{9C591FD4-2B0C-4726-BBB8-946E4F4411CE}"/>
              </a:ext>
            </a:extLst>
          </p:cNvPr>
          <p:cNvSpPr txBox="1">
            <a:spLocks/>
          </p:cNvSpPr>
          <p:nvPr/>
        </p:nvSpPr>
        <p:spPr>
          <a:xfrm>
            <a:off x="792163" y="59737"/>
            <a:ext cx="6600825" cy="321263"/>
          </a:xfrm>
          <a:prstGeom prst="rect">
            <a:avLst/>
          </a:prstGeom>
        </p:spPr>
        <p:txBody>
          <a:bodyPr vert="horz" lIns="91440" tIns="45720" rIns="91440" bIns="45720" rtlCol="0">
            <a:normAutofit fontScale="25000" lnSpcReduction="20000"/>
          </a:bodyPr>
          <a:lstStyle>
            <a:lvl1pPr marL="182563" indent="-182563" algn="l" rtl="0" eaLnBrk="0" fontAlgn="base" hangingPunct="0">
              <a:lnSpc>
                <a:spcPct val="95000"/>
              </a:lnSpc>
              <a:spcBef>
                <a:spcPts val="1400"/>
              </a:spcBef>
              <a:spcAft>
                <a:spcPts val="200"/>
              </a:spcAft>
              <a:buClr>
                <a:schemeClr val="accent1"/>
              </a:buClr>
              <a:buSzPct val="80000"/>
              <a:buFont typeface="Arial" panose="020B0604020202020204" pitchFamily="34" charset="0"/>
              <a:buChar char="•"/>
              <a:defRPr kern="1200" spc="1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563" algn="l" rtl="0" eaLnBrk="0" fontAlgn="base" hangingPunct="0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anose="05020102010507070707" pitchFamily="18" charset="2"/>
              <a:buChar char=""/>
              <a:defRPr sz="1600" kern="1200">
                <a:solidFill>
                  <a:srgbClr val="262626"/>
                </a:solidFill>
                <a:latin typeface="+mn-lt"/>
                <a:ea typeface="+mn-ea"/>
                <a:cs typeface="+mn-cs"/>
              </a:defRPr>
            </a:lvl2pPr>
            <a:lvl3pPr marL="730250" indent="-182563" algn="l" rtl="0" eaLnBrk="0" fontAlgn="base" hangingPunct="0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anose="05020102010507070707" pitchFamily="18" charset="2"/>
              <a:buChar char=""/>
              <a:defRPr sz="1400" kern="1200">
                <a:solidFill>
                  <a:srgbClr val="262626"/>
                </a:solidFill>
                <a:latin typeface="+mn-lt"/>
                <a:ea typeface="+mn-ea"/>
                <a:cs typeface="+mn-cs"/>
              </a:defRPr>
            </a:lvl3pPr>
            <a:lvl4pPr marL="1004888" indent="-182563" algn="l" rtl="0" eaLnBrk="0" fontAlgn="base" hangingPunct="0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anose="05020102010507070707" pitchFamily="18" charset="2"/>
              <a:buChar char=""/>
              <a:defRPr sz="1400" kern="1200">
                <a:solidFill>
                  <a:srgbClr val="262626"/>
                </a:solidFill>
                <a:latin typeface="+mn-lt"/>
                <a:ea typeface="+mn-ea"/>
                <a:cs typeface="+mn-cs"/>
              </a:defRPr>
            </a:lvl4pPr>
            <a:lvl5pPr marL="1279525" indent="-182563" algn="l" rtl="0" eaLnBrk="0" fontAlgn="base" hangingPunct="0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anose="05020102010507070707" pitchFamily="18" charset="2"/>
              <a:buChar char=""/>
              <a:defRPr sz="1400" kern="1200">
                <a:solidFill>
                  <a:srgbClr val="262626"/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kumimoji="0" lang="ru-RU" sz="12800" dirty="0">
                <a:solidFill>
                  <a:srgbClr val="FF0000"/>
                </a:solidFill>
              </a:rPr>
              <a:t>Контакты: </a:t>
            </a:r>
            <a:endParaRPr kumimoji="0" lang="en-US" sz="12800" dirty="0">
              <a:solidFill>
                <a:srgbClr val="FF0000"/>
              </a:solidFill>
            </a:endParaRPr>
          </a:p>
          <a:p>
            <a:endParaRPr lang="en-US" sz="3500" dirty="0"/>
          </a:p>
          <a:p>
            <a:endParaRPr kumimoji="0" lang="ru-RU" sz="1800" dirty="0"/>
          </a:p>
        </p:txBody>
      </p:sp>
      <p:sp>
        <p:nvSpPr>
          <p:cNvPr id="9" name="Объект 8">
            <a:extLst>
              <a:ext uri="{FF2B5EF4-FFF2-40B4-BE49-F238E27FC236}">
                <a16:creationId xmlns:a16="http://schemas.microsoft.com/office/drawing/2014/main" id="{F36E02B7-CE0F-4A52-A319-9A485D0675E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5275" y="677861"/>
            <a:ext cx="8305800" cy="6180139"/>
          </a:xfrm>
        </p:spPr>
        <p:txBody>
          <a:bodyPr>
            <a:normAutofit fontScale="85000" lnSpcReduction="10000"/>
          </a:bodyPr>
          <a:lstStyle/>
          <a:p>
            <a:pPr marL="0" indent="0" algn="ctr">
              <a:buNone/>
            </a:pPr>
            <a:r>
              <a:rPr lang="ru-RU" sz="2400" dirty="0"/>
              <a:t>г. Москва, Столярный переулок, д. 16 (станция м. «Улица 1905 года»)</a:t>
            </a:r>
          </a:p>
          <a:p>
            <a:pPr marL="0" indent="0">
              <a:buNone/>
            </a:pPr>
            <a:endParaRPr lang="ru-RU" sz="2400" dirty="0"/>
          </a:p>
          <a:p>
            <a:pPr marL="0" indent="0">
              <a:buNone/>
            </a:pPr>
            <a:endParaRPr lang="ru-RU" sz="3200" dirty="0"/>
          </a:p>
          <a:p>
            <a:pPr marL="0" indent="0">
              <a:buNone/>
            </a:pPr>
            <a:endParaRPr lang="ru-RU" sz="3200" dirty="0"/>
          </a:p>
          <a:p>
            <a:pPr marL="0" indent="0">
              <a:buNone/>
            </a:pPr>
            <a:endParaRPr lang="ru-RU" sz="3200" dirty="0"/>
          </a:p>
          <a:p>
            <a:pPr marL="0" indent="0">
              <a:buNone/>
            </a:pPr>
            <a:endParaRPr lang="ru-RU" sz="3200" dirty="0"/>
          </a:p>
          <a:p>
            <a:pPr marL="0" indent="0">
              <a:buNone/>
            </a:pPr>
            <a:endParaRPr lang="ru-RU" sz="3200" dirty="0"/>
          </a:p>
          <a:p>
            <a:pPr marL="0" indent="0">
              <a:buNone/>
            </a:pPr>
            <a:endParaRPr lang="ru-RU" sz="3200" dirty="0"/>
          </a:p>
          <a:p>
            <a:pPr marL="0" indent="0">
              <a:buNone/>
            </a:pPr>
            <a:endParaRPr lang="ru-RU" sz="3200" dirty="0"/>
          </a:p>
          <a:p>
            <a:pPr marL="0" indent="0" algn="ctr">
              <a:buNone/>
            </a:pPr>
            <a:r>
              <a:rPr lang="ru-RU" sz="3200" dirty="0"/>
              <a:t>Директор: Александр Ильич Савенков 8 (499) 255 02 27 </a:t>
            </a:r>
          </a:p>
          <a:p>
            <a:pPr marL="0" indent="0" algn="ctr">
              <a:buNone/>
            </a:pPr>
            <a:r>
              <a:rPr lang="ru-RU" sz="3200" dirty="0">
                <a:solidFill>
                  <a:srgbClr val="FF0000"/>
                </a:solidFill>
              </a:rPr>
              <a:t>Горячая линия </a:t>
            </a:r>
            <a:r>
              <a:rPr lang="ru-RU" sz="3200" dirty="0"/>
              <a:t>для абитуриентов: </a:t>
            </a:r>
          </a:p>
          <a:p>
            <a:pPr marL="0" indent="0" algn="ctr">
              <a:buNone/>
            </a:pPr>
            <a:r>
              <a:rPr lang="ru-RU" sz="3200" dirty="0"/>
              <a:t>+7 (968) 553-29-23</a:t>
            </a:r>
          </a:p>
          <a:p>
            <a:pPr marL="0" indent="0" algn="ctr">
              <a:buNone/>
            </a:pPr>
            <a:r>
              <a:rPr lang="ru-RU" sz="3200" dirty="0"/>
              <a:t>+7 (926) 683-29-23 </a:t>
            </a:r>
          </a:p>
          <a:p>
            <a:pPr marL="0" indent="0" algn="ctr">
              <a:buNone/>
            </a:pPr>
            <a:r>
              <a:rPr lang="ru-RU" sz="3200" dirty="0"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ippo.mgpu@mail.ru</a:t>
            </a:r>
            <a:r>
              <a:rPr lang="ru-RU" sz="3200" dirty="0"/>
              <a:t>  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DED1E91D-6ADC-4BA4-B0BB-B81596B57A6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29245" y="1012539"/>
            <a:ext cx="5829898" cy="34043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05927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5000"/>
    </mc:Choice>
    <mc:Fallback>
      <p:transition spd="slow" advClick="0" advTm="5000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11760" y="274638"/>
            <a:ext cx="6275040" cy="1143000"/>
          </a:xfrm>
        </p:spPr>
        <p:txBody>
          <a:bodyPr>
            <a:noAutofit/>
          </a:bodyPr>
          <a:lstStyle/>
          <a:p>
            <a:r>
              <a:rPr lang="ru-RU" sz="2800" b="1" dirty="0"/>
              <a:t>Каждый финалист получает документ </a:t>
            </a:r>
            <a:br>
              <a:rPr lang="ru-RU" sz="2800" b="1" dirty="0"/>
            </a:br>
            <a:r>
              <a:rPr lang="ru-RU" sz="2800" b="1" dirty="0"/>
              <a:t>о повышении квалификации</a:t>
            </a:r>
          </a:p>
        </p:txBody>
      </p:sp>
      <p:pic>
        <p:nvPicPr>
          <p:cNvPr id="9219" name="Picture 3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898" t="28488" r="1058" b="13523"/>
          <a:stretch/>
        </p:blipFill>
        <p:spPr bwMode="auto">
          <a:xfrm>
            <a:off x="53872" y="1844824"/>
            <a:ext cx="8870156" cy="47373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0"/>
            <a:ext cx="1616075" cy="1616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38019457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02ABA8F-9FF7-C043-ADF0-7A50B02913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55776" y="300360"/>
            <a:ext cx="4917232" cy="114300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AE24446-8225-0E42-B1DB-73E74F9E796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/>
          </a:p>
          <a:p>
            <a:pPr marL="0" indent="0" algn="ctr">
              <a:buNone/>
            </a:pPr>
            <a:r>
              <a:rPr lang="ru-RU" sz="3600" dirty="0">
                <a:solidFill>
                  <a:srgbClr val="C00000"/>
                </a:solidFill>
              </a:rPr>
              <a:t>             Спасибо за сотрудничество!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4" name="Picture 7" descr="Нет описания фото.">
            <a:extLst>
              <a:ext uri="{FF2B5EF4-FFF2-40B4-BE49-F238E27FC236}">
                <a16:creationId xmlns:a16="http://schemas.microsoft.com/office/drawing/2014/main" id="{14DE55DE-8D2B-584A-80F6-EA0F48E86F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240" y="465833"/>
            <a:ext cx="2738600" cy="19550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Рисунок 13" descr="C:\Users\Афанасьева Жанна\Downloads\новый герб.jpg">
            <a:extLst>
              <a:ext uri="{FF2B5EF4-FFF2-40B4-BE49-F238E27FC236}">
                <a16:creationId xmlns:a16="http://schemas.microsoft.com/office/drawing/2014/main" id="{C2239067-DA97-A34C-90F0-9380E56D18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6337" y="404664"/>
            <a:ext cx="1224136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7175876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35696" y="274638"/>
            <a:ext cx="7200800" cy="1426170"/>
          </a:xfrm>
        </p:spPr>
        <p:txBody>
          <a:bodyPr>
            <a:noAutofit/>
          </a:bodyPr>
          <a:lstStyle/>
          <a:p>
            <a:r>
              <a:rPr lang="ru-RU" sz="2400" b="1" dirty="0"/>
              <a:t>ПОБЕДИТЕЛИ 2019 </a:t>
            </a:r>
            <a:r>
              <a:rPr lang="ru-RU" sz="2400" dirty="0"/>
              <a:t>- </a:t>
            </a:r>
            <a:r>
              <a:rPr lang="ru-RU" sz="2400" b="1" dirty="0"/>
              <a:t>Анна Данилова </a:t>
            </a:r>
            <a:r>
              <a:rPr lang="ru-RU" sz="2400" dirty="0"/>
              <a:t>(Архангельская область), </a:t>
            </a:r>
            <a:r>
              <a:rPr lang="ru-RU" sz="2400" b="1" dirty="0"/>
              <a:t>Елена Кузнецова </a:t>
            </a:r>
            <a:r>
              <a:rPr lang="ru-RU" sz="2400" dirty="0"/>
              <a:t>(Орловская область), </a:t>
            </a:r>
            <a:r>
              <a:rPr lang="ru-RU" sz="2400" b="1" dirty="0"/>
              <a:t>Дарья </a:t>
            </a:r>
            <a:r>
              <a:rPr lang="ru-RU" sz="2400" b="1" dirty="0" err="1"/>
              <a:t>Пеняскина</a:t>
            </a:r>
            <a:r>
              <a:rPr lang="ru-RU" sz="2400" b="1" dirty="0"/>
              <a:t> </a:t>
            </a:r>
            <a:r>
              <a:rPr lang="ru-RU" sz="2400" dirty="0"/>
              <a:t>(Тамбовская область) и участники финала (г. Санкт-Петербург)</a:t>
            </a:r>
            <a:br>
              <a:rPr lang="ru-RU" sz="2400" dirty="0"/>
            </a:br>
            <a:endParaRPr lang="ru-RU" sz="2400" dirty="0"/>
          </a:p>
        </p:txBody>
      </p:sp>
      <p:pic>
        <p:nvPicPr>
          <p:cNvPr id="11266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531" b="5780"/>
          <a:stretch/>
        </p:blipFill>
        <p:spPr bwMode="auto">
          <a:xfrm>
            <a:off x="683567" y="1847850"/>
            <a:ext cx="7869693" cy="48215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329" y="66510"/>
            <a:ext cx="1616075" cy="1616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9728472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43808" y="274638"/>
            <a:ext cx="5842992" cy="778098"/>
          </a:xfrm>
        </p:spPr>
        <p:txBody>
          <a:bodyPr>
            <a:normAutofit fontScale="90000"/>
          </a:bodyPr>
          <a:lstStyle/>
          <a:p>
            <a:r>
              <a:rPr lang="ru-RU" dirty="0"/>
              <a:t>Этапы Олимпиады - 2021</a:t>
            </a:r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0"/>
            <a:ext cx="1616075" cy="1616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7" y="1616075"/>
            <a:ext cx="9121903" cy="50616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6699336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D6D4BB0-E50F-1144-8D3E-DBBFC12A9F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>
                <a:solidFill>
                  <a:srgbClr val="C00000"/>
                </a:solidFill>
              </a:rPr>
              <a:t>1 тур (заочный, отборочный)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2E58895-251D-7841-A340-04653702B6B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ru-RU" b="1" dirty="0"/>
              <a:t>Регистрация на сайте</a:t>
            </a:r>
          </a:p>
          <a:p>
            <a:pPr algn="just"/>
            <a:r>
              <a:rPr lang="ru-RU" b="1" dirty="0"/>
              <a:t>Представление портфолио</a:t>
            </a:r>
          </a:p>
          <a:p>
            <a:pPr marL="0" indent="0" algn="just">
              <a:buNone/>
            </a:pPr>
            <a:r>
              <a:rPr lang="ru-RU" b="1" dirty="0"/>
              <a:t>Раздел 1. Общие сведения о педагоге </a:t>
            </a:r>
            <a:endParaRPr lang="ru-RU" dirty="0"/>
          </a:p>
          <a:p>
            <a:pPr marL="0" indent="0" algn="just">
              <a:buNone/>
            </a:pPr>
            <a:r>
              <a:rPr lang="ru-RU" b="1" dirty="0"/>
              <a:t>Раздел 2. Данные о </a:t>
            </a:r>
            <a:r>
              <a:rPr lang="ru-RU" b="1" dirty="0" err="1"/>
              <a:t>профессиональнои</a:t>
            </a:r>
            <a:r>
              <a:rPr lang="ru-RU" b="1" dirty="0"/>
              <a:t>̆ деятельности педагога </a:t>
            </a:r>
            <a:endParaRPr lang="ru-RU" dirty="0"/>
          </a:p>
          <a:p>
            <a:pPr marL="0" indent="0" algn="just">
              <a:buNone/>
            </a:pPr>
            <a:r>
              <a:rPr lang="ru-RU" b="1" dirty="0"/>
              <a:t>Раздел 3. Аннотация проекта </a:t>
            </a:r>
            <a:r>
              <a:rPr lang="ru-RU" b="1" dirty="0" err="1"/>
              <a:t>профессиональнои</a:t>
            </a:r>
            <a:r>
              <a:rPr lang="ru-RU" b="1" dirty="0"/>
              <a:t>̆ деятельности в рамках </a:t>
            </a:r>
            <a:r>
              <a:rPr lang="ru-RU" b="1" dirty="0" err="1"/>
              <a:t>выбраннои</a:t>
            </a:r>
            <a:r>
              <a:rPr lang="ru-RU" b="1" dirty="0"/>
              <a:t>̆ номинации </a:t>
            </a:r>
            <a:endParaRPr lang="ru-RU" dirty="0"/>
          </a:p>
          <a:p>
            <a:endParaRPr lang="ru-RU" dirty="0"/>
          </a:p>
        </p:txBody>
      </p:sp>
      <p:pic>
        <p:nvPicPr>
          <p:cNvPr id="4" name="Рисунок 13" descr="C:\Users\Афанасьева Жанна\Downloads\новый герб.jpg">
            <a:extLst>
              <a:ext uri="{FF2B5EF4-FFF2-40B4-BE49-F238E27FC236}">
                <a16:creationId xmlns:a16="http://schemas.microsoft.com/office/drawing/2014/main" id="{FADAE315-A2DD-7742-8B90-53ED0D2DE1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8385" y="613127"/>
            <a:ext cx="658416" cy="6172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Рисунок 13" descr="C:\Users\Афанасьева Жанна\Downloads\новый герб.jpg">
            <a:extLst>
              <a:ext uri="{FF2B5EF4-FFF2-40B4-BE49-F238E27FC236}">
                <a16:creationId xmlns:a16="http://schemas.microsoft.com/office/drawing/2014/main" id="{CAE67FB6-D3FB-464A-9C35-188324EF87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6337" y="404664"/>
            <a:ext cx="1224136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7" descr="Нет описания фото.">
            <a:extLst>
              <a:ext uri="{FF2B5EF4-FFF2-40B4-BE49-F238E27FC236}">
                <a16:creationId xmlns:a16="http://schemas.microsoft.com/office/drawing/2014/main" id="{F0081BC3-878A-E441-BDEE-A7C8D16A43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274638"/>
            <a:ext cx="1008112" cy="9557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2450117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43E8B5D-A299-164B-854D-561F8C6601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i="1" dirty="0">
                <a:solidFill>
                  <a:srgbClr val="C00000"/>
                </a:solidFill>
                <a:latin typeface="TimesNewRomanPS"/>
              </a:rPr>
              <a:t>Критерии оценки проекта: </a:t>
            </a:r>
            <a:br>
              <a:rPr lang="ru-RU" dirty="0"/>
            </a:br>
            <a:endParaRPr lang="ru-RU" dirty="0"/>
          </a:p>
        </p:txBody>
      </p:sp>
      <p:graphicFrame>
        <p:nvGraphicFramePr>
          <p:cNvPr id="6" name="Объект 5">
            <a:extLst>
              <a:ext uri="{FF2B5EF4-FFF2-40B4-BE49-F238E27FC236}">
                <a16:creationId xmlns:a16="http://schemas.microsoft.com/office/drawing/2014/main" id="{E10C8214-9742-2340-BE45-3DDAC54B546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19271281"/>
              </p:ext>
            </p:extLst>
          </p:nvPr>
        </p:nvGraphicFramePr>
        <p:xfrm>
          <a:off x="457200" y="1124744"/>
          <a:ext cx="8229600" cy="4618684"/>
        </p:xfrm>
        <a:graphic>
          <a:graphicData uri="http://schemas.openxmlformats.org/drawingml/2006/table">
            <a:tbl>
              <a:tblPr/>
              <a:tblGrid>
                <a:gridCol w="8229600">
                  <a:extLst>
                    <a:ext uri="{9D8B030D-6E8A-4147-A177-3AD203B41FA5}">
                      <a16:colId xmlns:a16="http://schemas.microsoft.com/office/drawing/2014/main" val="2374574806"/>
                    </a:ext>
                  </a:extLst>
                </a:gridCol>
              </a:tblGrid>
              <a:tr h="777562">
                <a:tc>
                  <a:txBody>
                    <a:bodyPr/>
                    <a:lstStyle/>
                    <a:p>
                      <a:endParaRPr lang="ru-RU">
                        <a:effectLst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03585462"/>
                  </a:ext>
                </a:extLst>
              </a:tr>
              <a:tr h="1699764">
                <a:tc>
                  <a:txBody>
                    <a:bodyPr/>
                    <a:lstStyle/>
                    <a:p>
                      <a:pPr marL="285750" indent="-285750" algn="just">
                        <a:buFont typeface="Arial" panose="020B0604020202020204" pitchFamily="34" charset="0"/>
                        <a:buChar char="•"/>
                      </a:pPr>
                      <a:r>
                        <a:rPr lang="ru-RU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Соответствие проекта </a:t>
                      </a:r>
                      <a:r>
                        <a:rPr lang="ru-RU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выбраннои</a:t>
                      </a:r>
                      <a:r>
                        <a:rPr lang="ru-RU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̆ номинации и ее конкретным пунктам. </a:t>
                      </a:r>
                    </a:p>
                    <a:p>
                      <a:pPr marL="285750" indent="-285750" algn="just">
                        <a:buFont typeface="Arial" panose="020B0604020202020204" pitchFamily="34" charset="0"/>
                        <a:buChar char="•"/>
                      </a:pPr>
                      <a:r>
                        <a:rPr lang="ru-RU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Актуальность проекта, его востребованность в современных образовательных условиях.</a:t>
                      </a:r>
                    </a:p>
                    <a:p>
                      <a:pPr marL="285750" indent="-285750" algn="just">
                        <a:buFont typeface="Arial" panose="020B0604020202020204" pitchFamily="34" charset="0"/>
                        <a:buChar char="•"/>
                      </a:pPr>
                      <a:r>
                        <a:rPr lang="ru-RU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Последовательность и содержательность этапов реализации проекта. Уникальность/оригинальность проект 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05043000"/>
                  </a:ext>
                </a:extLst>
              </a:tr>
              <a:tr h="1555122">
                <a:tc>
                  <a:txBody>
                    <a:bodyPr/>
                    <a:lstStyle/>
                    <a:p>
                      <a:br>
                        <a:rPr lang="ru-RU" sz="1400" dirty="0">
                          <a:effectLst/>
                          <a:latin typeface="TimesNewRomanPSMT"/>
                        </a:rPr>
                      </a:br>
                      <a:endParaRPr lang="ru-RU" dirty="0">
                        <a:effectLst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093120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45132053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Стандартная">
    <a:majorFont>
      <a:latin typeface="Calibri Light" panose="020F0302020204030204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Стандартная">
    <a:majorFont>
      <a:latin typeface="Calibri Light" panose="020F0302020204030204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/>
      <a:ea typeface=""/>
      <a:cs typeface=""/>
      <a:font script="Jpan" typeface="Yu Gothic Light"/>
      <a:font script="Hang" typeface="맑은 고딕"/>
      <a:font script="Hans" typeface="DengXian Light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Yu Mincho"/>
      <a:font script="Hang" typeface="맑은 고딕"/>
      <a:font script="Hans" typeface="DengXian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1632</TotalTime>
  <Words>2378</Words>
  <Application>Microsoft Macintosh PowerPoint</Application>
  <PresentationFormat>Экран (4:3)</PresentationFormat>
  <Paragraphs>243</Paragraphs>
  <Slides>50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50</vt:i4>
      </vt:variant>
    </vt:vector>
  </HeadingPairs>
  <TitlesOfParts>
    <vt:vector size="58" baseType="lpstr">
      <vt:lpstr>Arial</vt:lpstr>
      <vt:lpstr>Calibri</vt:lpstr>
      <vt:lpstr>Impact</vt:lpstr>
      <vt:lpstr>Times New Roman</vt:lpstr>
      <vt:lpstr>TimesNewRomanPS</vt:lpstr>
      <vt:lpstr>TimesNewRomanPSMT</vt:lpstr>
      <vt:lpstr>Wingdings</vt:lpstr>
      <vt:lpstr>Тема Office</vt:lpstr>
      <vt:lpstr>Всероссийская Олимпиада  «МОЙ ПЕРВЫЙ УЧИТЕЛЬ»  номинация «Психолого-педагогическое сопровождение учащихся» 17.03.2021</vt:lpstr>
      <vt:lpstr>Ведущие: </vt:lpstr>
      <vt:lpstr>В 2017 году по инициативе Общероссийского Профсоюза образования запущен новый проект для педагогов начальной школы – Всероссийская олимпиада "Мой первый учитель".  </vt:lpstr>
      <vt:lpstr>Преимущества для участников</vt:lpstr>
      <vt:lpstr>Каждый финалист получает документ  о повышении квалификации</vt:lpstr>
      <vt:lpstr>ПОБЕДИТЕЛИ 2019 - Анна Данилова (Архангельская область), Елена Кузнецова (Орловская область), Дарья Пеняскина (Тамбовская область) и участники финала (г. Санкт-Петербург) </vt:lpstr>
      <vt:lpstr>Этапы Олимпиады - 2021</vt:lpstr>
      <vt:lpstr>1 тур (заочный, отборочный)</vt:lpstr>
      <vt:lpstr>Критерии оценки проекта:  </vt:lpstr>
      <vt:lpstr>2 тур (интернет-тур)</vt:lpstr>
      <vt:lpstr>Критерии оценки представленных материалов - проекта и видео (до 50 баллов) </vt:lpstr>
      <vt:lpstr>Критерии оценки собеседования (до 50 баллов)</vt:lpstr>
      <vt:lpstr>3 тур (очный)</vt:lpstr>
      <vt:lpstr>Критерии оценки (до 100 баллов)  </vt:lpstr>
      <vt:lpstr>4 тур (финал)</vt:lpstr>
      <vt:lpstr>Критерии оценки мастер-класса (до 50 баллов).  </vt:lpstr>
      <vt:lpstr>Критерии оценки участия в педагогическом совете: </vt:lpstr>
      <vt:lpstr>Презентация PowerPoint</vt:lpstr>
      <vt:lpstr>Номинация 3. Психолого-педагогическое сопровождение обучающихся</vt:lpstr>
      <vt:lpstr>Понятие  «психолого-педагогическое сопровождение»</vt:lpstr>
      <vt:lpstr>Презентация PowerPoint</vt:lpstr>
      <vt:lpstr>Приоритетные задачи и риски современной системы образования</vt:lpstr>
      <vt:lpstr>Презентация PowerPoint</vt:lpstr>
      <vt:lpstr>Онлайн-риски</vt:lpstr>
      <vt:lpstr>Направления проектов по психолого-педагогическому сопровождению</vt:lpstr>
      <vt:lpstr>Направления, на которые стоит обратить внимание</vt:lpstr>
      <vt:lpstr>Представление проекта</vt:lpstr>
      <vt:lpstr>Пример</vt:lpstr>
      <vt:lpstr>Цель: </vt:lpstr>
      <vt:lpstr>Цель проекта: + цель конкретных этапов проекта</vt:lpstr>
      <vt:lpstr>Задачи: </vt:lpstr>
      <vt:lpstr>Задачи проекта: +задачи конкретных этапов</vt:lpstr>
      <vt:lpstr>Пример</vt:lpstr>
      <vt:lpstr>Презентация PowerPoint</vt:lpstr>
      <vt:lpstr>Результаты проекта</vt:lpstr>
      <vt:lpstr>Рис. 2.3. Результаты исследования социометрического статуса детей в группе</vt:lpstr>
      <vt:lpstr>Рис.2.4. Уровень развития  коммуникативных способностей детей 3А класса</vt:lpstr>
      <vt:lpstr>Рисунок 2.4 – Уровни развития мотивации к одобрению как фактора самопрезентации в младшем школьном возрасте в контрольной и экспериментальной группе</vt:lpstr>
      <vt:lpstr>Подведение итогов Олимпиады  «Мой первый учитель – 2020»  в марте 2021 года </vt:lpstr>
      <vt:lpstr>Олимпиада 2021</vt:lpstr>
      <vt:lpstr>ПОВЫШЕНИЕ КВАЛИФИКАЦИИ в рамках ОЛИМПИАДЫ-2021 </vt:lpstr>
      <vt:lpstr>Расписание повышения квалификации Олимпиады 2021, Нижний Новгород, дни весенних каникул </vt:lpstr>
      <vt:lpstr>Как это будет проходить?</vt:lpstr>
      <vt:lpstr>Презентация PowerPoint</vt:lpstr>
      <vt:lpstr>Конференция «Ребенок в современном образовательном пространстве мегаполиса»  25 марта (15.00-17.00).  Пленарное заседание с участием ведущих спикеров, презентующих результаты своих исследований и педагогического опыта (предполагается проведение в очном формате, с размещением видео в сети). 26 марта (14.00 - 18.00).   Работа секций и мастер-классов (предполагается проводить в режиме удаленного доступа). </vt:lpstr>
      <vt:lpstr>Направления конференции</vt:lpstr>
      <vt:lpstr>Структура приёма: НАБОР НА НАПРАВЛЕНИЯ</vt:lpstr>
      <vt:lpstr>Наши магистерские программы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Всероссийская Олимпиада педагогов начальной школы «Мой первый учитель» как форма повышения квалификации</dc:title>
  <dc:creator>Пользователь</dc:creator>
  <cp:lastModifiedBy>Татьяна Павленко</cp:lastModifiedBy>
  <cp:revision>44</cp:revision>
  <dcterms:created xsi:type="dcterms:W3CDTF">2020-05-31T09:10:07Z</dcterms:created>
  <dcterms:modified xsi:type="dcterms:W3CDTF">2021-03-17T10:00:53Z</dcterms:modified>
</cp:coreProperties>
</file>